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8" r:id="rId4"/>
    <p:sldId id="259" r:id="rId5"/>
    <p:sldId id="261" r:id="rId6"/>
    <p:sldId id="263" r:id="rId7"/>
    <p:sldId id="264" r:id="rId8"/>
    <p:sldId id="262" r:id="rId9"/>
    <p:sldId id="265" r:id="rId10"/>
    <p:sldId id="266" r:id="rId11"/>
    <p:sldId id="260"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4" r:id="rId28"/>
    <p:sldId id="285" r:id="rId29"/>
    <p:sldId id="283" r:id="rId30"/>
    <p:sldId id="286"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428"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0F0156-BFF1-4B71-BF3C-CDCD4D23C01C}" type="datetimeFigureOut">
              <a:rPr lang="en-US" smtClean="0"/>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D0E6B-0367-4E9E-AE26-282DCF1E148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0F0156-BFF1-4B71-BF3C-CDCD4D23C01C}" type="datetimeFigureOut">
              <a:rPr lang="en-US" smtClean="0"/>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D0E6B-0367-4E9E-AE26-282DCF1E148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0F0156-BFF1-4B71-BF3C-CDCD4D23C01C}" type="datetimeFigureOut">
              <a:rPr lang="en-US" smtClean="0"/>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D0E6B-0367-4E9E-AE26-282DCF1E148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0F0156-BFF1-4B71-BF3C-CDCD4D23C01C}" type="datetimeFigureOut">
              <a:rPr lang="en-US" smtClean="0"/>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D0E6B-0367-4E9E-AE26-282DCF1E148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0F0156-BFF1-4B71-BF3C-CDCD4D23C01C}" type="datetimeFigureOut">
              <a:rPr lang="en-US" smtClean="0"/>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D0E6B-0367-4E9E-AE26-282DCF1E148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0F0156-BFF1-4B71-BF3C-CDCD4D23C01C}" type="datetimeFigureOut">
              <a:rPr lang="en-US" smtClean="0"/>
              <a:t>11/30/2019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D0E6B-0367-4E9E-AE26-282DCF1E148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0F0156-BFF1-4B71-BF3C-CDCD4D23C01C}" type="datetimeFigureOut">
              <a:rPr lang="en-US" smtClean="0"/>
              <a:t>11/30/2019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5D0E6B-0367-4E9E-AE26-282DCF1E148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0F0156-BFF1-4B71-BF3C-CDCD4D23C01C}" type="datetimeFigureOut">
              <a:rPr lang="en-US" smtClean="0"/>
              <a:t>11/30/2019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5D0E6B-0367-4E9E-AE26-282DCF1E148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0F0156-BFF1-4B71-BF3C-CDCD4D23C01C}" type="datetimeFigureOut">
              <a:rPr lang="en-US" smtClean="0"/>
              <a:t>11/30/2019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5D0E6B-0367-4E9E-AE26-282DCF1E148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0F0156-BFF1-4B71-BF3C-CDCD4D23C01C}" type="datetimeFigureOut">
              <a:rPr lang="en-US" smtClean="0"/>
              <a:t>11/30/2019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D0E6B-0367-4E9E-AE26-282DCF1E148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0F0156-BFF1-4B71-BF3C-CDCD4D23C01C}" type="datetimeFigureOut">
              <a:rPr lang="en-US" smtClean="0"/>
              <a:t>11/30/2019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D0E6B-0367-4E9E-AE26-282DCF1E148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1"/>
            <a:ext cx="8229600" cy="4419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F0156-BFF1-4B71-BF3C-CDCD4D23C01C}" type="datetimeFigureOut">
              <a:rPr lang="en-US" smtClean="0"/>
              <a:t>11/30/2019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5D0E6B-0367-4E9E-AE26-282DCF1E148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accent5">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5">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5">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5">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5">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5">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4.xml"/><Relationship Id="rId1" Type="http://schemas.openxmlformats.org/officeDocument/2006/relationships/slideLayout" Target="../slideLayouts/slideLayout2.xml"/><Relationship Id="rId5" Type="http://schemas.openxmlformats.org/officeDocument/2006/relationships/hyperlink" Target="https://eng.ohmyfiesta.com/2017/09/cute-farm-for-girls-clip-art.html" TargetMode="Externa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20.xml"/><Relationship Id="rId1" Type="http://schemas.openxmlformats.org/officeDocument/2006/relationships/slideLayout" Target="../slideLayouts/slideLayout2.xml"/><Relationship Id="rId5" Type="http://schemas.openxmlformats.org/officeDocument/2006/relationships/hyperlink" Target="https://webstockreview.net/explore/knee-clipart-child-hurt/" TargetMode="Externa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slide" Target="slide19.xml"/></Relationships>
</file>

<file path=ppt/slides/_rels/slide20.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2019.igem.org/Team:ASTWS-China/Description" TargetMode="External"/></Relationships>
</file>

<file path=ppt/slides/_rels/slide25.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1951daysofmylife.blogspot.com/2010/12/lots-of-us-are-sick-here.html" TargetMode="Externa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1824" y="5334000"/>
            <a:ext cx="8800358" cy="830997"/>
          </a:xfrm>
          <a:prstGeom prst="rect">
            <a:avLst/>
          </a:prstGeom>
          <a:noFill/>
        </p:spPr>
        <p:txBody>
          <a:bodyPr wrap="none" rtlCol="0">
            <a:spAutoFit/>
          </a:bodyPr>
          <a:lstStyle/>
          <a:p>
            <a:pPr algn="ctr"/>
            <a:r>
              <a:rPr lang="en-US" sz="4800" b="1" dirty="0">
                <a:solidFill>
                  <a:schemeClr val="bg1"/>
                </a:solidFill>
              </a:rPr>
              <a:t>Learn About Antibiotic Resistance</a:t>
            </a:r>
          </a:p>
        </p:txBody>
      </p:sp>
      <p:sp>
        <p:nvSpPr>
          <p:cNvPr id="2" name="TextBox 1">
            <a:extLst>
              <a:ext uri="{FF2B5EF4-FFF2-40B4-BE49-F238E27FC236}">
                <a16:creationId xmlns:a16="http://schemas.microsoft.com/office/drawing/2014/main" id="{6A3CD888-FBED-4550-9AFF-20C96FC189FF}"/>
              </a:ext>
            </a:extLst>
          </p:cNvPr>
          <p:cNvSpPr txBox="1"/>
          <p:nvPr/>
        </p:nvSpPr>
        <p:spPr>
          <a:xfrm>
            <a:off x="1447800" y="6457890"/>
            <a:ext cx="7524382" cy="400110"/>
          </a:xfrm>
          <a:prstGeom prst="rect">
            <a:avLst/>
          </a:prstGeom>
          <a:noFill/>
        </p:spPr>
        <p:txBody>
          <a:bodyPr wrap="square" rtlCol="0">
            <a:spAutoFit/>
          </a:bodyPr>
          <a:lstStyle/>
          <a:p>
            <a:r>
              <a:rPr lang="en-US" sz="2000" dirty="0">
                <a:solidFill>
                  <a:schemeClr val="accent5">
                    <a:lumMod val="50000"/>
                  </a:schemeClr>
                </a:solidFill>
              </a:rPr>
              <a:t>Nidhi Naik, Jennifer Kim, </a:t>
            </a:r>
            <a:r>
              <a:rPr lang="en-US" sz="2000" dirty="0" err="1">
                <a:solidFill>
                  <a:schemeClr val="accent5">
                    <a:lumMod val="50000"/>
                  </a:schemeClr>
                </a:solidFill>
              </a:rPr>
              <a:t>Ena</a:t>
            </a:r>
            <a:r>
              <a:rPr lang="en-US" sz="2000" dirty="0">
                <a:solidFill>
                  <a:schemeClr val="accent5">
                    <a:lumMod val="50000"/>
                  </a:schemeClr>
                </a:solidFill>
              </a:rPr>
              <a:t> </a:t>
            </a:r>
            <a:r>
              <a:rPr lang="en-US" sz="2000" dirty="0" err="1">
                <a:solidFill>
                  <a:schemeClr val="accent5">
                    <a:lumMod val="50000"/>
                  </a:schemeClr>
                </a:solidFill>
              </a:rPr>
              <a:t>Oboh</a:t>
            </a:r>
            <a:r>
              <a:rPr lang="en-US" sz="2000" dirty="0">
                <a:solidFill>
                  <a:schemeClr val="accent5">
                    <a:lumMod val="50000"/>
                  </a:schemeClr>
                </a:solidFill>
              </a:rPr>
              <a:t>, </a:t>
            </a:r>
            <a:r>
              <a:rPr lang="en-US" sz="2000" dirty="0" err="1">
                <a:solidFill>
                  <a:schemeClr val="accent5">
                    <a:lumMod val="50000"/>
                  </a:schemeClr>
                </a:solidFill>
              </a:rPr>
              <a:t>Bitania</a:t>
            </a:r>
            <a:r>
              <a:rPr lang="en-US" sz="2000" dirty="0">
                <a:solidFill>
                  <a:schemeClr val="accent5">
                    <a:lumMod val="50000"/>
                  </a:schemeClr>
                </a:solidFill>
              </a:rPr>
              <a:t> Berhane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66C80C-115E-446F-9117-CFA864E8C14D}"/>
              </a:ext>
            </a:extLst>
          </p:cNvPr>
          <p:cNvSpPr>
            <a:spLocks noGrp="1"/>
          </p:cNvSpPr>
          <p:nvPr>
            <p:ph idx="1"/>
          </p:nvPr>
        </p:nvSpPr>
        <p:spPr>
          <a:xfrm>
            <a:off x="457200" y="457200"/>
            <a:ext cx="8229600" cy="5105400"/>
          </a:xfrm>
        </p:spPr>
        <p:txBody>
          <a:bodyPr>
            <a:normAutofit fontScale="85000" lnSpcReduction="20000"/>
          </a:bodyPr>
          <a:lstStyle/>
          <a:p>
            <a:pPr marL="0" indent="0">
              <a:buNone/>
            </a:pPr>
            <a:endParaRPr lang="en-US" dirty="0"/>
          </a:p>
          <a:p>
            <a:pPr marL="0" indent="0">
              <a:buNone/>
            </a:pPr>
            <a:endParaRPr lang="en-US" dirty="0"/>
          </a:p>
          <a:p>
            <a:pPr marL="0" indent="0">
              <a:buNone/>
            </a:pPr>
            <a:r>
              <a:rPr lang="en-US" sz="4700" dirty="0"/>
              <a:t>She ends up getting sicker and sicker and eventually falls too ill to treat. </a:t>
            </a:r>
          </a:p>
          <a:p>
            <a:pPr marL="0" indent="0">
              <a:buNone/>
            </a:pPr>
            <a:endParaRPr lang="en-US" sz="4000" dirty="0"/>
          </a:p>
          <a:p>
            <a:pPr marL="0" indent="0">
              <a:buNone/>
            </a:pPr>
            <a:endParaRPr lang="en-US" sz="4000" dirty="0"/>
          </a:p>
          <a:p>
            <a:pPr marL="0" indent="0">
              <a:buNone/>
            </a:pPr>
            <a:endParaRPr lang="en-US" sz="4000" dirty="0"/>
          </a:p>
          <a:p>
            <a:pPr marL="0" indent="0">
              <a:buNone/>
            </a:pPr>
            <a:endParaRPr lang="en-US" sz="4000" dirty="0"/>
          </a:p>
          <a:p>
            <a:pPr marL="0" indent="0">
              <a:buNone/>
            </a:pPr>
            <a:endParaRPr lang="en-US" sz="4000" dirty="0"/>
          </a:p>
          <a:p>
            <a:pPr marL="0" indent="0">
              <a:buNone/>
            </a:pPr>
            <a:r>
              <a:rPr lang="en-US" sz="2600" dirty="0">
                <a:hlinkClick r:id="rId2" action="ppaction://hlinksldjump">
                  <a:extLst>
                    <a:ext uri="{A12FA001-AC4F-418D-AE19-62706E023703}">
                      <ahyp:hlinkClr xmlns:ahyp="http://schemas.microsoft.com/office/drawing/2018/hyperlinkcolor" val="tx"/>
                    </a:ext>
                  </a:extLst>
                </a:hlinkClick>
              </a:rPr>
              <a:t>Main Menu</a:t>
            </a:r>
            <a:endParaRPr lang="en-US" sz="2600" dirty="0"/>
          </a:p>
        </p:txBody>
      </p:sp>
    </p:spTree>
    <p:extLst>
      <p:ext uri="{BB962C8B-B14F-4D97-AF65-F5344CB8AC3E}">
        <p14:creationId xmlns:p14="http://schemas.microsoft.com/office/powerpoint/2010/main" val="344443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791E17-6EC4-4F97-9CE4-7A2612CFA7A7}"/>
              </a:ext>
            </a:extLst>
          </p:cNvPr>
          <p:cNvSpPr>
            <a:spLocks noGrp="1"/>
          </p:cNvSpPr>
          <p:nvPr>
            <p:ph idx="1"/>
          </p:nvPr>
        </p:nvSpPr>
        <p:spPr>
          <a:xfrm>
            <a:off x="457200" y="533400"/>
            <a:ext cx="8153400" cy="5181600"/>
          </a:xfrm>
        </p:spPr>
        <p:txBody>
          <a:bodyPr>
            <a:normAutofit/>
          </a:bodyPr>
          <a:lstStyle/>
          <a:p>
            <a:pPr marL="0" indent="0">
              <a:buNone/>
            </a:pPr>
            <a:endParaRPr lang="en-US" dirty="0"/>
          </a:p>
          <a:p>
            <a:pPr marL="0" indent="0">
              <a:buNone/>
            </a:pPr>
            <a:endParaRPr lang="en-US" sz="4000" dirty="0"/>
          </a:p>
          <a:p>
            <a:pPr marL="0" indent="0">
              <a:buNone/>
            </a:pPr>
            <a:r>
              <a:rPr lang="en-US" sz="4000" dirty="0"/>
              <a:t>She ends up getting sicker and sicker and eventually falls too ill to treat. </a:t>
            </a:r>
          </a:p>
          <a:p>
            <a:pPr marL="0" indent="0">
              <a:buNone/>
            </a:pPr>
            <a:endParaRPr lang="en-US" dirty="0"/>
          </a:p>
          <a:p>
            <a:pPr marL="0" indent="0">
              <a:buNone/>
            </a:pPr>
            <a:endParaRPr lang="en-US" dirty="0"/>
          </a:p>
          <a:p>
            <a:pPr marL="0" indent="0">
              <a:buNone/>
            </a:pPr>
            <a:endParaRPr lang="en-US" dirty="0"/>
          </a:p>
          <a:p>
            <a:pPr marL="0" indent="0">
              <a:buNone/>
            </a:pPr>
            <a:r>
              <a:rPr lang="en-US" sz="2400" dirty="0">
                <a:hlinkClick r:id="rId2" action="ppaction://hlinksldjump">
                  <a:extLst>
                    <a:ext uri="{A12FA001-AC4F-418D-AE19-62706E023703}">
                      <ahyp:hlinkClr xmlns:ahyp="http://schemas.microsoft.com/office/drawing/2018/hyperlinkcolor" val="tx"/>
                    </a:ext>
                  </a:extLst>
                </a:hlinkClick>
              </a:rPr>
              <a:t>Main Menu</a:t>
            </a:r>
            <a:endParaRPr lang="en-US" sz="2400" dirty="0"/>
          </a:p>
          <a:p>
            <a:pPr marL="0" indent="0">
              <a:buNone/>
            </a:pPr>
            <a:endParaRPr lang="en-US" dirty="0"/>
          </a:p>
        </p:txBody>
      </p:sp>
    </p:spTree>
    <p:extLst>
      <p:ext uri="{BB962C8B-B14F-4D97-AF65-F5344CB8AC3E}">
        <p14:creationId xmlns:p14="http://schemas.microsoft.com/office/powerpoint/2010/main" val="2926277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800CE1-C31E-4669-AB85-9BBB2D6A69C4}"/>
              </a:ext>
            </a:extLst>
          </p:cNvPr>
          <p:cNvSpPr>
            <a:spLocks noGrp="1"/>
          </p:cNvSpPr>
          <p:nvPr>
            <p:ph idx="1"/>
          </p:nvPr>
        </p:nvSpPr>
        <p:spPr>
          <a:xfrm>
            <a:off x="457200" y="381000"/>
            <a:ext cx="8305800" cy="5486400"/>
          </a:xfrm>
        </p:spPr>
        <p:txBody>
          <a:bodyPr>
            <a:normAutofit fontScale="62500" lnSpcReduction="20000"/>
          </a:bodyPr>
          <a:lstStyle/>
          <a:p>
            <a:pPr marL="0" indent="0">
              <a:buNone/>
            </a:pPr>
            <a:r>
              <a:rPr lang="en-US" sz="4600" dirty="0"/>
              <a:t>Mary Sue is an up and coming chicken farmer. She was sent 100 new chickens for the season. The new farmer handbook advised for her to use antibiotics to ensure the chickens do not get ill. But Mary Sue does not know what antibiotics are or how they work. </a:t>
            </a:r>
          </a:p>
          <a:p>
            <a:pPr marL="0" indent="0">
              <a:buNone/>
            </a:pPr>
            <a:r>
              <a:rPr lang="en-US" sz="4600" dirty="0"/>
              <a:t>What should she do?</a:t>
            </a:r>
          </a:p>
          <a:p>
            <a:pPr marL="0" indent="0">
              <a:buNone/>
            </a:pPr>
            <a:endParaRPr lang="en-US" dirty="0"/>
          </a:p>
          <a:p>
            <a:pPr marL="0" indent="0">
              <a:buNone/>
            </a:pPr>
            <a:endParaRPr lang="en-US" sz="4800" dirty="0"/>
          </a:p>
          <a:p>
            <a:pPr marL="0" indent="0">
              <a:buNone/>
            </a:pPr>
            <a:r>
              <a:rPr lang="en-US" sz="4800" dirty="0">
                <a:hlinkClick r:id="rId2" action="ppaction://hlinksldjump">
                  <a:extLst>
                    <a:ext uri="{A12FA001-AC4F-418D-AE19-62706E023703}">
                      <ahyp:hlinkClr xmlns:ahyp="http://schemas.microsoft.com/office/drawing/2018/hyperlinkcolor" val="tx"/>
                    </a:ext>
                  </a:extLst>
                </a:hlinkClick>
              </a:rPr>
              <a:t>Give the chickens antibiotics</a:t>
            </a:r>
            <a:endParaRPr lang="en-US" sz="4800" dirty="0"/>
          </a:p>
          <a:p>
            <a:pPr marL="0" indent="0">
              <a:buNone/>
            </a:pPr>
            <a:endParaRPr lang="en-US" sz="4800" dirty="0"/>
          </a:p>
          <a:p>
            <a:pPr marL="0" indent="0">
              <a:buNone/>
            </a:pPr>
            <a:r>
              <a:rPr lang="en-US" sz="4800" dirty="0">
                <a:hlinkClick r:id="rId3" action="ppaction://hlinksldjump">
                  <a:extLst>
                    <a:ext uri="{A12FA001-AC4F-418D-AE19-62706E023703}">
                      <ahyp:hlinkClr xmlns:ahyp="http://schemas.microsoft.com/office/drawing/2018/hyperlinkcolor" val="tx"/>
                    </a:ext>
                  </a:extLst>
                </a:hlinkClick>
              </a:rPr>
              <a:t>Don’t give them antibiotics</a:t>
            </a:r>
            <a:endParaRPr lang="en-US" sz="4800" dirty="0"/>
          </a:p>
          <a:p>
            <a:pPr marL="0" indent="0">
              <a:buNone/>
            </a:pPr>
            <a:br>
              <a:rPr lang="en-US" dirty="0"/>
            </a:br>
            <a:br>
              <a:rPr lang="en-US" dirty="0"/>
            </a:br>
            <a:endParaRPr lang="en-US" dirty="0"/>
          </a:p>
        </p:txBody>
      </p:sp>
      <p:pic>
        <p:nvPicPr>
          <p:cNvPr id="5122" name="Picture 2">
            <a:extLst>
              <a:ext uri="{FF2B5EF4-FFF2-40B4-BE49-F238E27FC236}">
                <a16:creationId xmlns:a16="http://schemas.microsoft.com/office/drawing/2014/main" id="{56A091C7-B6F4-4F2B-BD39-163153C748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2895600"/>
            <a:ext cx="2362200" cy="27650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A83061B-70DF-49D4-9E6F-8A9CAE52F5CD}"/>
              </a:ext>
            </a:extLst>
          </p:cNvPr>
          <p:cNvSpPr txBox="1"/>
          <p:nvPr/>
        </p:nvSpPr>
        <p:spPr>
          <a:xfrm>
            <a:off x="6019800" y="5660656"/>
            <a:ext cx="3124200" cy="1107996"/>
          </a:xfrm>
          <a:prstGeom prst="rect">
            <a:avLst/>
          </a:prstGeom>
          <a:noFill/>
        </p:spPr>
        <p:txBody>
          <a:bodyPr wrap="square" rtlCol="0">
            <a:spAutoFit/>
          </a:bodyPr>
          <a:lstStyle/>
          <a:p>
            <a:r>
              <a:rPr lang="en-US" sz="1000" dirty="0" err="1">
                <a:solidFill>
                  <a:schemeClr val="accent5">
                    <a:lumMod val="75000"/>
                  </a:schemeClr>
                </a:solidFill>
              </a:rPr>
              <a:t>sba</a:t>
            </a:r>
            <a:r>
              <a:rPr lang="en-US" sz="1000" dirty="0">
                <a:solidFill>
                  <a:schemeClr val="accent5">
                    <a:lumMod val="75000"/>
                  </a:schemeClr>
                </a:solidFill>
              </a:rPr>
              <a:t>. (2019). </a:t>
            </a:r>
            <a:r>
              <a:rPr lang="en-US" sz="1000" i="1" dirty="0">
                <a:solidFill>
                  <a:schemeClr val="accent5">
                    <a:lumMod val="75000"/>
                  </a:schemeClr>
                </a:solidFill>
              </a:rPr>
              <a:t>Cute Farm Girl</a:t>
            </a:r>
            <a:r>
              <a:rPr lang="en-US" sz="1000" dirty="0">
                <a:solidFill>
                  <a:schemeClr val="accent5">
                    <a:lumMod val="75000"/>
                  </a:schemeClr>
                </a:solidFill>
              </a:rPr>
              <a:t> [Image]. Retrieved from </a:t>
            </a:r>
            <a:r>
              <a:rPr lang="en-US" sz="1000" u="sng" dirty="0">
                <a:solidFill>
                  <a:schemeClr val="accent5">
                    <a:lumMod val="75000"/>
                  </a:schemeClr>
                </a:solidFill>
                <a:hlinkClick r:id="rId5">
                  <a:extLst>
                    <a:ext uri="{A12FA001-AC4F-418D-AE19-62706E023703}">
                      <ahyp:hlinkClr xmlns:ahyp="http://schemas.microsoft.com/office/drawing/2018/hyperlinkcolor" val="tx"/>
                    </a:ext>
                  </a:extLst>
                </a:hlinkClick>
              </a:rPr>
              <a:t>https://eng.ohmyfiesta.com/2017/09/cute-farm-for-girls-clip-art.html</a:t>
            </a:r>
            <a:endParaRPr lang="en-US" sz="1000" dirty="0">
              <a:solidFill>
                <a:schemeClr val="accent5">
                  <a:lumMod val="75000"/>
                </a:schemeClr>
              </a:solidFill>
            </a:endParaRPr>
          </a:p>
          <a:p>
            <a:br>
              <a:rPr lang="en-US" dirty="0"/>
            </a:br>
            <a:endParaRPr lang="en-US" dirty="0"/>
          </a:p>
        </p:txBody>
      </p:sp>
    </p:spTree>
    <p:extLst>
      <p:ext uri="{BB962C8B-B14F-4D97-AF65-F5344CB8AC3E}">
        <p14:creationId xmlns:p14="http://schemas.microsoft.com/office/powerpoint/2010/main" val="3728904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2B322B-CB39-4956-B232-68B1A2AB5EED}"/>
              </a:ext>
            </a:extLst>
          </p:cNvPr>
          <p:cNvSpPr>
            <a:spLocks noGrp="1"/>
          </p:cNvSpPr>
          <p:nvPr>
            <p:ph idx="1"/>
          </p:nvPr>
        </p:nvSpPr>
        <p:spPr>
          <a:xfrm>
            <a:off x="457200" y="457200"/>
            <a:ext cx="8305800" cy="5334000"/>
          </a:xfrm>
        </p:spPr>
        <p:txBody>
          <a:bodyPr>
            <a:normAutofit fontScale="85000" lnSpcReduction="20000"/>
          </a:bodyPr>
          <a:lstStyle/>
          <a:p>
            <a:pPr marL="0" indent="0">
              <a:buNone/>
            </a:pPr>
            <a:r>
              <a:rPr lang="en-US" sz="4700" dirty="0"/>
              <a:t>Your chicken get a bacterial infection and die within a week. Looks like Mary Sue will need some new chicken. Sorry!</a:t>
            </a:r>
          </a:p>
          <a:p>
            <a:pPr marL="0" indent="0">
              <a:buNone/>
            </a:pPr>
            <a:endParaRPr lang="en-US" sz="4000" dirty="0"/>
          </a:p>
          <a:p>
            <a:pPr marL="0" indent="0">
              <a:buNone/>
            </a:pPr>
            <a:endParaRPr lang="en-US" sz="4000" dirty="0"/>
          </a:p>
          <a:p>
            <a:pPr marL="0" indent="0">
              <a:buNone/>
            </a:pPr>
            <a:endParaRPr lang="en-US" sz="4000" dirty="0"/>
          </a:p>
          <a:p>
            <a:pPr marL="0" indent="0">
              <a:buNone/>
            </a:pPr>
            <a:endParaRPr lang="en-US" sz="4000" dirty="0"/>
          </a:p>
          <a:p>
            <a:pPr marL="0" indent="0">
              <a:buNone/>
            </a:pPr>
            <a:endParaRPr lang="en-US" dirty="0"/>
          </a:p>
          <a:p>
            <a:pPr marL="0" indent="0">
              <a:buNone/>
            </a:pPr>
            <a:r>
              <a:rPr lang="en-US" dirty="0">
                <a:hlinkClick r:id="rId2" action="ppaction://hlinksldjump">
                  <a:extLst>
                    <a:ext uri="{A12FA001-AC4F-418D-AE19-62706E023703}">
                      <ahyp:hlinkClr xmlns:ahyp="http://schemas.microsoft.com/office/drawing/2018/hyperlinkcolor" val="tx"/>
                    </a:ext>
                  </a:extLst>
                </a:hlinkClick>
              </a:rPr>
              <a:t>Main Menu</a:t>
            </a:r>
            <a:endParaRPr lang="en-US" dirty="0"/>
          </a:p>
          <a:p>
            <a:pPr marL="0" indent="0">
              <a:buNone/>
            </a:pPr>
            <a:br>
              <a:rPr lang="en-US" dirty="0"/>
            </a:br>
            <a:endParaRPr lang="en-US" dirty="0"/>
          </a:p>
        </p:txBody>
      </p:sp>
      <p:sp>
        <p:nvSpPr>
          <p:cNvPr id="6" name="Speech Bubble: Rectangle 5">
            <a:extLst>
              <a:ext uri="{FF2B5EF4-FFF2-40B4-BE49-F238E27FC236}">
                <a16:creationId xmlns:a16="http://schemas.microsoft.com/office/drawing/2014/main" id="{A7D275B5-35E4-4AB8-B848-16551086DF5D}"/>
              </a:ext>
            </a:extLst>
          </p:cNvPr>
          <p:cNvSpPr/>
          <p:nvPr/>
        </p:nvSpPr>
        <p:spPr>
          <a:xfrm>
            <a:off x="4102826" y="3452332"/>
            <a:ext cx="4724400" cy="2286000"/>
          </a:xfrm>
          <a:prstGeom prst="wedgeRectCallout">
            <a:avLst>
              <a:gd name="adj1" fmla="val -20242"/>
              <a:gd name="adj2" fmla="val 70459"/>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B278623F-9E4B-42DF-8B57-58954DDBCC97}"/>
              </a:ext>
            </a:extLst>
          </p:cNvPr>
          <p:cNvSpPr txBox="1"/>
          <p:nvPr/>
        </p:nvSpPr>
        <p:spPr>
          <a:xfrm>
            <a:off x="4369526" y="3533503"/>
            <a:ext cx="4191000" cy="2123658"/>
          </a:xfrm>
          <a:prstGeom prst="rect">
            <a:avLst/>
          </a:prstGeom>
          <a:noFill/>
        </p:spPr>
        <p:txBody>
          <a:bodyPr wrap="square" rtlCol="0">
            <a:spAutoFit/>
          </a:bodyPr>
          <a:lstStyle/>
          <a:p>
            <a:r>
              <a:rPr lang="en-US" sz="2200" b="1" dirty="0">
                <a:solidFill>
                  <a:schemeClr val="accent5">
                    <a:lumMod val="75000"/>
                  </a:schemeClr>
                </a:solidFill>
              </a:rPr>
              <a:t>DID YOU KNOW</a:t>
            </a:r>
            <a:r>
              <a:rPr lang="en-US" sz="2200" dirty="0">
                <a:solidFill>
                  <a:schemeClr val="accent5">
                    <a:lumMod val="75000"/>
                  </a:schemeClr>
                </a:solidFill>
              </a:rPr>
              <a:t>: Animals that take antibiotics develop antibiotic resistance bacteria in their gut. If this meat is not cooked or handled properly, the resistant antibiotics can spread to humans! </a:t>
            </a:r>
          </a:p>
        </p:txBody>
      </p:sp>
    </p:spTree>
    <p:extLst>
      <p:ext uri="{BB962C8B-B14F-4D97-AF65-F5344CB8AC3E}">
        <p14:creationId xmlns:p14="http://schemas.microsoft.com/office/powerpoint/2010/main" val="652153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B1018D-D005-4C88-A28A-74C52B70FAFB}"/>
              </a:ext>
            </a:extLst>
          </p:cNvPr>
          <p:cNvSpPr>
            <a:spLocks noGrp="1"/>
          </p:cNvSpPr>
          <p:nvPr>
            <p:ph idx="1"/>
          </p:nvPr>
        </p:nvSpPr>
        <p:spPr>
          <a:xfrm>
            <a:off x="457200" y="533400"/>
            <a:ext cx="8305800" cy="5105400"/>
          </a:xfrm>
        </p:spPr>
        <p:txBody>
          <a:bodyPr/>
          <a:lstStyle/>
          <a:p>
            <a:pPr marL="0" indent="0">
              <a:buNone/>
            </a:pPr>
            <a:r>
              <a:rPr lang="en-US" dirty="0"/>
              <a:t>The chicken has been successfully growing few weeks. But suddenly, multiple chickens are sneezing and the rooster cannot “cockle-doodle-doo”. Mary Sue is scared! What should she do?</a:t>
            </a:r>
          </a:p>
          <a:p>
            <a:pPr marL="0" indent="0">
              <a:buNone/>
            </a:pPr>
            <a:endParaRPr lang="en-US" dirty="0"/>
          </a:p>
          <a:p>
            <a:pPr marL="0" indent="0">
              <a:buNone/>
            </a:pPr>
            <a:r>
              <a:rPr lang="en-US" sz="3000" dirty="0">
                <a:hlinkClick r:id="rId2" action="ppaction://hlinksldjump">
                  <a:extLst>
                    <a:ext uri="{A12FA001-AC4F-418D-AE19-62706E023703}">
                      <ahyp:hlinkClr xmlns:ahyp="http://schemas.microsoft.com/office/drawing/2018/hyperlinkcolor" val="tx"/>
                    </a:ext>
                  </a:extLst>
                </a:hlinkClick>
              </a:rPr>
              <a:t>Call the veterinarian ASAP!</a:t>
            </a:r>
            <a:endParaRPr lang="en-US" sz="3000" dirty="0"/>
          </a:p>
          <a:p>
            <a:pPr marL="0" indent="0">
              <a:buNone/>
            </a:pPr>
            <a:endParaRPr lang="en-US" sz="3000" dirty="0"/>
          </a:p>
          <a:p>
            <a:pPr marL="0" indent="0">
              <a:buNone/>
            </a:pPr>
            <a:r>
              <a:rPr lang="en-US" sz="3000" dirty="0">
                <a:hlinkClick r:id="rId3" action="ppaction://hlinksldjump">
                  <a:extLst>
                    <a:ext uri="{A12FA001-AC4F-418D-AE19-62706E023703}">
                      <ahyp:hlinkClr xmlns:ahyp="http://schemas.microsoft.com/office/drawing/2018/hyperlinkcolor" val="tx"/>
                    </a:ext>
                  </a:extLst>
                </a:hlinkClick>
              </a:rPr>
              <a:t>Leave the chickens alone.</a:t>
            </a:r>
            <a:br>
              <a:rPr lang="en-US" dirty="0"/>
            </a:br>
            <a:endParaRPr lang="en-US" dirty="0"/>
          </a:p>
        </p:txBody>
      </p:sp>
      <p:pic>
        <p:nvPicPr>
          <p:cNvPr id="3074" name="Picture 2">
            <a:extLst>
              <a:ext uri="{FF2B5EF4-FFF2-40B4-BE49-F238E27FC236}">
                <a16:creationId xmlns:a16="http://schemas.microsoft.com/office/drawing/2014/main" id="{149DD714-8AAA-429B-A428-D79E9CEBDB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3124200"/>
            <a:ext cx="2286000" cy="23825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EBFF645-883B-4307-90B1-55146D7865B0}"/>
              </a:ext>
            </a:extLst>
          </p:cNvPr>
          <p:cNvSpPr txBox="1"/>
          <p:nvPr/>
        </p:nvSpPr>
        <p:spPr>
          <a:xfrm>
            <a:off x="5715000" y="5655356"/>
            <a:ext cx="3581400" cy="954107"/>
          </a:xfrm>
          <a:prstGeom prst="rect">
            <a:avLst/>
          </a:prstGeom>
          <a:noFill/>
        </p:spPr>
        <p:txBody>
          <a:bodyPr wrap="square" rtlCol="0">
            <a:spAutoFit/>
          </a:bodyPr>
          <a:lstStyle/>
          <a:p>
            <a:r>
              <a:rPr lang="en-US" sz="1000" dirty="0" err="1">
                <a:solidFill>
                  <a:schemeClr val="accent5">
                    <a:lumMod val="75000"/>
                  </a:schemeClr>
                </a:solidFill>
              </a:rPr>
              <a:t>Rollera</a:t>
            </a:r>
            <a:r>
              <a:rPr lang="en-US" sz="1000" dirty="0">
                <a:solidFill>
                  <a:schemeClr val="accent5">
                    <a:lumMod val="75000"/>
                  </a:schemeClr>
                </a:solidFill>
              </a:rPr>
              <a:t> LLC. (2019). </a:t>
            </a:r>
            <a:r>
              <a:rPr lang="en-US" sz="1000" i="1" dirty="0">
                <a:solidFill>
                  <a:schemeClr val="accent5">
                    <a:lumMod val="75000"/>
                  </a:schemeClr>
                </a:solidFill>
              </a:rPr>
              <a:t>Blank Pill Bottle</a:t>
            </a:r>
            <a:r>
              <a:rPr lang="en-US" sz="1000" dirty="0">
                <a:solidFill>
                  <a:schemeClr val="accent5">
                    <a:lumMod val="75000"/>
                  </a:schemeClr>
                </a:solidFill>
              </a:rPr>
              <a:t> [Image]. Retrieved from http://www.clker.com/clipart-blank-pill-bottles.html</a:t>
            </a:r>
          </a:p>
          <a:p>
            <a:br>
              <a:rPr lang="en-US" dirty="0"/>
            </a:br>
            <a:endParaRPr lang="en-US" dirty="0"/>
          </a:p>
        </p:txBody>
      </p:sp>
    </p:spTree>
    <p:extLst>
      <p:ext uri="{BB962C8B-B14F-4D97-AF65-F5344CB8AC3E}">
        <p14:creationId xmlns:p14="http://schemas.microsoft.com/office/powerpoint/2010/main" val="2328526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6996D2-9F2E-479D-AA81-5CECF72CF829}"/>
              </a:ext>
            </a:extLst>
          </p:cNvPr>
          <p:cNvSpPr>
            <a:spLocks noGrp="1"/>
          </p:cNvSpPr>
          <p:nvPr>
            <p:ph idx="1"/>
          </p:nvPr>
        </p:nvSpPr>
        <p:spPr>
          <a:xfrm>
            <a:off x="457200" y="457200"/>
            <a:ext cx="8153400" cy="5410200"/>
          </a:xfrm>
        </p:spPr>
        <p:txBody>
          <a:bodyPr/>
          <a:lstStyle/>
          <a:p>
            <a:pPr marL="0" indent="0">
              <a:buNone/>
            </a:pPr>
            <a:r>
              <a:rPr lang="en-US" sz="3500" dirty="0"/>
              <a:t>The vet diagnoses your chicken with upper respiratory tract infections and prescribes them </a:t>
            </a:r>
            <a:r>
              <a:rPr lang="en-US" sz="3500" dirty="0" err="1"/>
              <a:t>Terramycin</a:t>
            </a:r>
            <a:r>
              <a:rPr lang="en-US" sz="3500"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3000" dirty="0">
                <a:hlinkClick r:id="rId2" action="ppaction://hlinksldjump">
                  <a:extLst>
                    <a:ext uri="{A12FA001-AC4F-418D-AE19-62706E023703}">
                      <ahyp:hlinkClr xmlns:ahyp="http://schemas.microsoft.com/office/drawing/2018/hyperlinkcolor" val="tx"/>
                    </a:ext>
                  </a:extLst>
                </a:hlinkClick>
              </a:rPr>
              <a:t>CHECK TO SEE HOW THEY </a:t>
            </a:r>
          </a:p>
          <a:p>
            <a:pPr marL="0" indent="0">
              <a:buNone/>
            </a:pPr>
            <a:r>
              <a:rPr lang="en-US" sz="3000" dirty="0">
                <a:hlinkClick r:id="rId2" action="ppaction://hlinksldjump">
                  <a:extLst>
                    <a:ext uri="{A12FA001-AC4F-418D-AE19-62706E023703}">
                      <ahyp:hlinkClr xmlns:ahyp="http://schemas.microsoft.com/office/drawing/2018/hyperlinkcolor" val="tx"/>
                    </a:ext>
                  </a:extLst>
                </a:hlinkClick>
              </a:rPr>
              <a:t>ARE DOING</a:t>
            </a:r>
            <a:endParaRPr lang="en-US" sz="3000" dirty="0"/>
          </a:p>
        </p:txBody>
      </p:sp>
      <p:sp>
        <p:nvSpPr>
          <p:cNvPr id="6" name="Speech Bubble: Rectangle 5">
            <a:extLst>
              <a:ext uri="{FF2B5EF4-FFF2-40B4-BE49-F238E27FC236}">
                <a16:creationId xmlns:a16="http://schemas.microsoft.com/office/drawing/2014/main" id="{C144A8E9-B5B7-43A7-92C2-9C70769DDD9A}"/>
              </a:ext>
            </a:extLst>
          </p:cNvPr>
          <p:cNvSpPr/>
          <p:nvPr/>
        </p:nvSpPr>
        <p:spPr>
          <a:xfrm>
            <a:off x="5105400" y="2286000"/>
            <a:ext cx="3886200" cy="3724096"/>
          </a:xfrm>
          <a:prstGeom prst="wedge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6B322D60-0731-40E0-AC94-0B43EFC02A26}"/>
              </a:ext>
            </a:extLst>
          </p:cNvPr>
          <p:cNvSpPr txBox="1"/>
          <p:nvPr/>
        </p:nvSpPr>
        <p:spPr>
          <a:xfrm>
            <a:off x="5257800" y="2514600"/>
            <a:ext cx="3429000" cy="3724096"/>
          </a:xfrm>
          <a:prstGeom prst="rect">
            <a:avLst/>
          </a:prstGeom>
          <a:noFill/>
        </p:spPr>
        <p:txBody>
          <a:bodyPr wrap="square" rtlCol="0">
            <a:spAutoFit/>
          </a:bodyPr>
          <a:lstStyle/>
          <a:p>
            <a:r>
              <a:rPr lang="en-US" sz="2000" b="1" dirty="0">
                <a:solidFill>
                  <a:schemeClr val="accent5">
                    <a:lumMod val="75000"/>
                  </a:schemeClr>
                </a:solidFill>
              </a:rPr>
              <a:t>DID YOU KNOW: </a:t>
            </a:r>
            <a:r>
              <a:rPr lang="en-US" sz="2000" dirty="0">
                <a:solidFill>
                  <a:schemeClr val="accent5">
                    <a:lumMod val="75000"/>
                  </a:schemeClr>
                </a:solidFill>
              </a:rPr>
              <a:t>Antibiotics work by destroying the bacterial cells without harming the eukaryotic cells. Bacterial cells have components that eukaryotic cells do not have such as a cell wall. </a:t>
            </a:r>
            <a:r>
              <a:rPr lang="en-US" sz="2000" dirty="0" err="1">
                <a:solidFill>
                  <a:schemeClr val="accent5">
                    <a:lumMod val="75000"/>
                  </a:schemeClr>
                </a:solidFill>
              </a:rPr>
              <a:t>Terramycin</a:t>
            </a:r>
            <a:r>
              <a:rPr lang="en-US" sz="2000" dirty="0">
                <a:solidFill>
                  <a:schemeClr val="accent5">
                    <a:lumMod val="75000"/>
                  </a:schemeClr>
                </a:solidFill>
              </a:rPr>
              <a:t> works by inhibiting the creation of gyrase, which helps bacteria replicate DNA. </a:t>
            </a:r>
          </a:p>
          <a:p>
            <a:br>
              <a:rPr lang="en-US" dirty="0"/>
            </a:br>
            <a:endParaRPr lang="en-US" dirty="0"/>
          </a:p>
        </p:txBody>
      </p:sp>
    </p:spTree>
    <p:extLst>
      <p:ext uri="{BB962C8B-B14F-4D97-AF65-F5344CB8AC3E}">
        <p14:creationId xmlns:p14="http://schemas.microsoft.com/office/powerpoint/2010/main" val="1589648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68F8CC-C3AD-4307-A9F3-C3113FFA6BD0}"/>
              </a:ext>
            </a:extLst>
          </p:cNvPr>
          <p:cNvSpPr>
            <a:spLocks noGrp="1"/>
          </p:cNvSpPr>
          <p:nvPr>
            <p:ph idx="1"/>
          </p:nvPr>
        </p:nvSpPr>
        <p:spPr>
          <a:xfrm>
            <a:off x="457200" y="457200"/>
            <a:ext cx="8305800" cy="5715000"/>
          </a:xfrm>
        </p:spPr>
        <p:txBody>
          <a:bodyPr/>
          <a:lstStyle/>
          <a:p>
            <a:pPr marL="0" indent="0">
              <a:buNone/>
            </a:pPr>
            <a:r>
              <a:rPr lang="en-US" sz="3800" dirty="0"/>
              <a:t>The infection spreads from chicken to chicken and the flock dies. Maybe Mary Sue should change her profession...</a:t>
            </a:r>
          </a:p>
          <a:p>
            <a:pPr marL="0" indent="0">
              <a:buNone/>
            </a:pPr>
            <a:endParaRPr lang="en-US" dirty="0"/>
          </a:p>
          <a:p>
            <a:pPr marL="0" indent="0">
              <a:buNone/>
            </a:pPr>
            <a:endParaRPr lang="en-US" dirty="0"/>
          </a:p>
          <a:p>
            <a:pPr marL="0" indent="0">
              <a:buNone/>
            </a:pPr>
            <a:endParaRPr lang="en-US" dirty="0"/>
          </a:p>
          <a:p>
            <a:pPr marL="0" indent="0">
              <a:buNone/>
            </a:pPr>
            <a:r>
              <a:rPr lang="en-US" dirty="0">
                <a:hlinkClick r:id="rId2" action="ppaction://hlinksldjump">
                  <a:extLst>
                    <a:ext uri="{A12FA001-AC4F-418D-AE19-62706E023703}">
                      <ahyp:hlinkClr xmlns:ahyp="http://schemas.microsoft.com/office/drawing/2018/hyperlinkcolor" val="tx"/>
                    </a:ext>
                  </a:extLst>
                </a:hlinkClick>
              </a:rPr>
              <a:t>EXPLORE MORE</a:t>
            </a:r>
            <a:endParaRPr lang="en-US" dirty="0"/>
          </a:p>
        </p:txBody>
      </p:sp>
    </p:spTree>
    <p:extLst>
      <p:ext uri="{BB962C8B-B14F-4D97-AF65-F5344CB8AC3E}">
        <p14:creationId xmlns:p14="http://schemas.microsoft.com/office/powerpoint/2010/main" val="3455833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DC3BE6-7CE0-4217-ACB1-0B229029247B}"/>
              </a:ext>
            </a:extLst>
          </p:cNvPr>
          <p:cNvSpPr>
            <a:spLocks noGrp="1"/>
          </p:cNvSpPr>
          <p:nvPr>
            <p:ph idx="1"/>
          </p:nvPr>
        </p:nvSpPr>
        <p:spPr>
          <a:xfrm>
            <a:off x="457200" y="457200"/>
            <a:ext cx="8305800" cy="5486400"/>
          </a:xfrm>
        </p:spPr>
        <p:txBody>
          <a:bodyPr>
            <a:normAutofit/>
          </a:bodyPr>
          <a:lstStyle/>
          <a:p>
            <a:pPr marL="0" indent="0">
              <a:buNone/>
            </a:pPr>
            <a:r>
              <a:rPr lang="en-US" sz="3800" dirty="0"/>
              <a:t>Within a week or so, the chickens symptoms are improving! But Mary Sue wants to know if her use of antibiotics is affecting more than just her chicken. </a:t>
            </a:r>
          </a:p>
          <a:p>
            <a:pPr marL="0" indent="0">
              <a:buNone/>
            </a:pPr>
            <a:endParaRPr lang="en-US" dirty="0"/>
          </a:p>
          <a:p>
            <a:pPr marL="0" indent="0">
              <a:buNone/>
            </a:pPr>
            <a:endParaRPr lang="en-US" dirty="0"/>
          </a:p>
          <a:p>
            <a:pPr marL="0" indent="0">
              <a:buNone/>
            </a:pPr>
            <a:endParaRPr lang="en-US" dirty="0"/>
          </a:p>
          <a:p>
            <a:pPr marL="0" indent="0">
              <a:buNone/>
            </a:pPr>
            <a:r>
              <a:rPr lang="en-US" dirty="0">
                <a:hlinkClick r:id="rId2" action="ppaction://hlinksldjump">
                  <a:extLst>
                    <a:ext uri="{A12FA001-AC4F-418D-AE19-62706E023703}">
                      <ahyp:hlinkClr xmlns:ahyp="http://schemas.microsoft.com/office/drawing/2018/hyperlinkcolor" val="tx"/>
                    </a:ext>
                  </a:extLst>
                </a:hlinkClick>
              </a:rPr>
              <a:t>EXPLORE MORE</a:t>
            </a:r>
            <a:endParaRPr lang="en-US" dirty="0"/>
          </a:p>
        </p:txBody>
      </p:sp>
    </p:spTree>
    <p:extLst>
      <p:ext uri="{BB962C8B-B14F-4D97-AF65-F5344CB8AC3E}">
        <p14:creationId xmlns:p14="http://schemas.microsoft.com/office/powerpoint/2010/main" val="157517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FE7B55-38ED-4E7F-8172-ECF5BD33AE4A}"/>
              </a:ext>
            </a:extLst>
          </p:cNvPr>
          <p:cNvSpPr>
            <a:spLocks noGrp="1"/>
          </p:cNvSpPr>
          <p:nvPr>
            <p:ph idx="1"/>
          </p:nvPr>
        </p:nvSpPr>
        <p:spPr>
          <a:xfrm>
            <a:off x="987838" y="5193357"/>
            <a:ext cx="7628096" cy="1719072"/>
          </a:xfrm>
        </p:spPr>
        <p:txBody>
          <a:bodyPr anchor="ctr">
            <a:noAutofit/>
          </a:bodyPr>
          <a:lstStyle/>
          <a:p>
            <a:pPr marL="0" indent="0">
              <a:buNone/>
            </a:pPr>
            <a:r>
              <a:rPr lang="en-US" sz="2100" dirty="0"/>
              <a:t>There are always a few antibiotic resistant bacteria in someone’s body. When someone takes antibiotics, good and bad bacteria are killed. The resistant bacteria are able to take over and can pass the resistant gene on to other bacteria. </a:t>
            </a:r>
          </a:p>
          <a:p>
            <a:pPr marL="0" indent="0" algn="r">
              <a:buNone/>
            </a:pPr>
            <a:r>
              <a:rPr lang="en-US" sz="2100" dirty="0">
                <a:hlinkClick r:id="rId2" action="ppaction://hlinksldjump">
                  <a:extLst>
                    <a:ext uri="{A12FA001-AC4F-418D-AE19-62706E023703}">
                      <ahyp:hlinkClr xmlns:ahyp="http://schemas.microsoft.com/office/drawing/2018/hyperlinkcolor" val="tx"/>
                    </a:ext>
                  </a:extLst>
                </a:hlinkClick>
              </a:rPr>
              <a:t>Main Menu</a:t>
            </a:r>
            <a:endParaRPr lang="en-US" sz="2100" dirty="0"/>
          </a:p>
          <a:p>
            <a:pPr marL="0" indent="0">
              <a:buNone/>
            </a:pPr>
            <a:endParaRPr lang="en-US" sz="2300" dirty="0"/>
          </a:p>
        </p:txBody>
      </p:sp>
      <p:pic>
        <p:nvPicPr>
          <p:cNvPr id="1026" name="Picture 2" descr="A screenshot of a cell phone&#10;&#10;Description automatically generated">
            <a:extLst>
              <a:ext uri="{FF2B5EF4-FFF2-40B4-BE49-F238E27FC236}">
                <a16:creationId xmlns:a16="http://schemas.microsoft.com/office/drawing/2014/main" id="{7BCEBC34-BD37-4234-996C-6935A043BB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952" y="169864"/>
            <a:ext cx="3031013" cy="39236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close up of a map&#10;&#10;Description automatically generated">
            <a:extLst>
              <a:ext uri="{FF2B5EF4-FFF2-40B4-BE49-F238E27FC236}">
                <a16:creationId xmlns:a16="http://schemas.microsoft.com/office/drawing/2014/main" id="{D2B9BA90-4FBE-420D-B0AB-1C211E19926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65372" y="1077484"/>
            <a:ext cx="3950561" cy="25184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AB2C34F-DDE6-4C06-AC29-8AC2F577C834}"/>
              </a:ext>
            </a:extLst>
          </p:cNvPr>
          <p:cNvSpPr txBox="1"/>
          <p:nvPr/>
        </p:nvSpPr>
        <p:spPr>
          <a:xfrm>
            <a:off x="304800" y="4093506"/>
            <a:ext cx="4953000" cy="954107"/>
          </a:xfrm>
          <a:prstGeom prst="rect">
            <a:avLst/>
          </a:prstGeom>
          <a:noFill/>
        </p:spPr>
        <p:txBody>
          <a:bodyPr wrap="square" rtlCol="0">
            <a:spAutoFit/>
          </a:bodyPr>
          <a:lstStyle/>
          <a:p>
            <a:r>
              <a:rPr lang="en-US" sz="1000" dirty="0">
                <a:solidFill>
                  <a:schemeClr val="accent5">
                    <a:lumMod val="75000"/>
                  </a:schemeClr>
                </a:solidFill>
              </a:rPr>
              <a:t>CDC. (2019). </a:t>
            </a:r>
            <a:r>
              <a:rPr lang="en-US" sz="1000" i="1" dirty="0">
                <a:solidFill>
                  <a:schemeClr val="accent5">
                    <a:lumMod val="75000"/>
                  </a:schemeClr>
                </a:solidFill>
              </a:rPr>
              <a:t>Antibiotic Resistance from the farm to the table</a:t>
            </a:r>
            <a:r>
              <a:rPr lang="en-US" sz="1000" dirty="0">
                <a:solidFill>
                  <a:schemeClr val="accent5">
                    <a:lumMod val="75000"/>
                  </a:schemeClr>
                </a:solidFill>
              </a:rPr>
              <a:t> [Image]. Retrieved</a:t>
            </a:r>
          </a:p>
          <a:p>
            <a:r>
              <a:rPr lang="en-US" sz="1000" dirty="0">
                <a:solidFill>
                  <a:schemeClr val="accent5">
                    <a:lumMod val="75000"/>
                  </a:schemeClr>
                </a:solidFill>
              </a:rPr>
              <a:t> from https://www.cdc.gov/foodsafety/images/ar-infographic-950px.jpg</a:t>
            </a:r>
          </a:p>
          <a:p>
            <a:br>
              <a:rPr lang="en-US" dirty="0"/>
            </a:br>
            <a:endParaRPr lang="en-US" dirty="0"/>
          </a:p>
        </p:txBody>
      </p:sp>
      <p:sp>
        <p:nvSpPr>
          <p:cNvPr id="4" name="TextBox 3">
            <a:extLst>
              <a:ext uri="{FF2B5EF4-FFF2-40B4-BE49-F238E27FC236}">
                <a16:creationId xmlns:a16="http://schemas.microsoft.com/office/drawing/2014/main" id="{EC862909-18A9-4488-BC01-0D50137B2011}"/>
              </a:ext>
            </a:extLst>
          </p:cNvPr>
          <p:cNvSpPr txBox="1"/>
          <p:nvPr/>
        </p:nvSpPr>
        <p:spPr>
          <a:xfrm>
            <a:off x="4495800" y="3489459"/>
            <a:ext cx="4724400" cy="1231106"/>
          </a:xfrm>
          <a:prstGeom prst="rect">
            <a:avLst/>
          </a:prstGeom>
          <a:noFill/>
        </p:spPr>
        <p:txBody>
          <a:bodyPr wrap="square" rtlCol="0">
            <a:spAutoFit/>
          </a:bodyPr>
          <a:lstStyle/>
          <a:p>
            <a:r>
              <a:rPr lang="en-US" dirty="0"/>
              <a:t> </a:t>
            </a:r>
            <a:r>
              <a:rPr lang="en-US" sz="1000" dirty="0">
                <a:solidFill>
                  <a:schemeClr val="accent5">
                    <a:lumMod val="75000"/>
                  </a:schemeClr>
                </a:solidFill>
              </a:rPr>
              <a:t>i24 NEWS. (2019). </a:t>
            </a:r>
            <a:r>
              <a:rPr lang="en-US" sz="1000" i="1" dirty="0">
                <a:solidFill>
                  <a:schemeClr val="accent5">
                    <a:lumMod val="75000"/>
                  </a:schemeClr>
                </a:solidFill>
              </a:rPr>
              <a:t>Antibiotic Drug Use</a:t>
            </a:r>
            <a:r>
              <a:rPr lang="en-US" sz="1000" dirty="0">
                <a:solidFill>
                  <a:schemeClr val="accent5">
                    <a:lumMod val="75000"/>
                  </a:schemeClr>
                </a:solidFill>
              </a:rPr>
              <a:t> [Image]. Retrieved from https://www.i24news.tv/en/news/international/94932-151208-agricultural-antibiotic-use-is-making-humans-resistant-to-crucial-drugs-report</a:t>
            </a:r>
          </a:p>
          <a:p>
            <a:br>
              <a:rPr lang="en-US" dirty="0"/>
            </a:br>
            <a:endParaRPr lang="en-US" dirty="0"/>
          </a:p>
        </p:txBody>
      </p:sp>
    </p:spTree>
    <p:extLst>
      <p:ext uri="{BB962C8B-B14F-4D97-AF65-F5344CB8AC3E}">
        <p14:creationId xmlns:p14="http://schemas.microsoft.com/office/powerpoint/2010/main" val="595246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D395D3-8732-4638-AEB7-7665477F569C}"/>
              </a:ext>
            </a:extLst>
          </p:cNvPr>
          <p:cNvSpPr>
            <a:spLocks noGrp="1"/>
          </p:cNvSpPr>
          <p:nvPr>
            <p:ph idx="1"/>
          </p:nvPr>
        </p:nvSpPr>
        <p:spPr>
          <a:xfrm>
            <a:off x="457200" y="381000"/>
            <a:ext cx="8534400" cy="5638800"/>
          </a:xfrm>
        </p:spPr>
        <p:txBody>
          <a:bodyPr>
            <a:normAutofit fontScale="85000" lnSpcReduction="20000"/>
          </a:bodyPr>
          <a:lstStyle/>
          <a:p>
            <a:pPr marL="0" indent="0">
              <a:buNone/>
            </a:pPr>
            <a:r>
              <a:rPr lang="en-US" dirty="0"/>
              <a:t>Thomas is a 6-year-old, hyperactive child who loves going to the playground. One day, he is injured during recess at school. Despite this, he wants to go to the playground after school  to enjoy the rest of the day. His mother is deciding whether to let the wound “air out” while he plays or to disinfect the wound and wrap it up before he is allowed to play. </a:t>
            </a:r>
          </a:p>
          <a:p>
            <a:pPr marL="0" indent="0">
              <a:buNone/>
            </a:pPr>
            <a:r>
              <a:rPr lang="en-US" dirty="0"/>
              <a:t>What decision should be made?</a:t>
            </a:r>
          </a:p>
          <a:p>
            <a:pPr marL="0" indent="0">
              <a:buNone/>
            </a:pPr>
            <a:endParaRPr lang="en-US" dirty="0"/>
          </a:p>
          <a:p>
            <a:pPr marL="0" indent="0">
              <a:buNone/>
            </a:pPr>
            <a:r>
              <a:rPr lang="en-US" sz="2900" dirty="0">
                <a:hlinkClick r:id="rId2" action="ppaction://hlinksldjump">
                  <a:extLst>
                    <a:ext uri="{A12FA001-AC4F-418D-AE19-62706E023703}">
                      <ahyp:hlinkClr xmlns:ahyp="http://schemas.microsoft.com/office/drawing/2018/hyperlinkcolor" val="tx"/>
                    </a:ext>
                  </a:extLst>
                </a:hlinkClick>
              </a:rPr>
              <a:t>Thomas's mother should allow him to play</a:t>
            </a:r>
          </a:p>
          <a:p>
            <a:pPr marL="0" indent="0">
              <a:buNone/>
            </a:pPr>
            <a:r>
              <a:rPr lang="en-US" sz="2900" dirty="0">
                <a:hlinkClick r:id="rId2" action="ppaction://hlinksldjump">
                  <a:extLst>
                    <a:ext uri="{A12FA001-AC4F-418D-AE19-62706E023703}">
                      <ahyp:hlinkClr xmlns:ahyp="http://schemas.microsoft.com/office/drawing/2018/hyperlinkcolor" val="tx"/>
                    </a:ext>
                  </a:extLst>
                </a:hlinkClick>
              </a:rPr>
              <a:t> while the wound “airs out”</a:t>
            </a:r>
            <a:endParaRPr lang="en-US" sz="2900" dirty="0"/>
          </a:p>
          <a:p>
            <a:pPr marL="0" indent="0">
              <a:buNone/>
            </a:pPr>
            <a:endParaRPr lang="en-US" sz="2900" dirty="0"/>
          </a:p>
          <a:p>
            <a:pPr marL="0" indent="0">
              <a:buNone/>
            </a:pPr>
            <a:r>
              <a:rPr lang="en-US" sz="2900" dirty="0">
                <a:hlinkClick r:id="rId3" action="ppaction://hlinksldjump">
                  <a:extLst>
                    <a:ext uri="{A12FA001-AC4F-418D-AE19-62706E023703}">
                      <ahyp:hlinkClr xmlns:ahyp="http://schemas.microsoft.com/office/drawing/2018/hyperlinkcolor" val="tx"/>
                    </a:ext>
                  </a:extLst>
                </a:hlinkClick>
              </a:rPr>
              <a:t>Thomas’s mother should disinfect the wound,</a:t>
            </a:r>
          </a:p>
          <a:p>
            <a:pPr marL="0" indent="0">
              <a:buNone/>
            </a:pPr>
            <a:r>
              <a:rPr lang="en-US" sz="2900" dirty="0">
                <a:hlinkClick r:id="rId3" action="ppaction://hlinksldjump">
                  <a:extLst>
                    <a:ext uri="{A12FA001-AC4F-418D-AE19-62706E023703}">
                      <ahyp:hlinkClr xmlns:ahyp="http://schemas.microsoft.com/office/drawing/2018/hyperlinkcolor" val="tx"/>
                    </a:ext>
                  </a:extLst>
                </a:hlinkClick>
              </a:rPr>
              <a:t> wrap it up and advise him to stay home before he </a:t>
            </a:r>
          </a:p>
          <a:p>
            <a:pPr marL="0" indent="0">
              <a:buNone/>
            </a:pPr>
            <a:r>
              <a:rPr lang="en-US" sz="2900" dirty="0">
                <a:hlinkClick r:id="rId3" action="ppaction://hlinksldjump">
                  <a:extLst>
                    <a:ext uri="{A12FA001-AC4F-418D-AE19-62706E023703}">
                      <ahyp:hlinkClr xmlns:ahyp="http://schemas.microsoft.com/office/drawing/2018/hyperlinkcolor" val="tx"/>
                    </a:ext>
                  </a:extLst>
                </a:hlinkClick>
              </a:rPr>
              <a:t>can play. </a:t>
            </a:r>
            <a:endParaRPr lang="en-US" sz="2900" dirty="0"/>
          </a:p>
          <a:p>
            <a:pPr marL="0" indent="0">
              <a:buNone/>
            </a:pPr>
            <a:endParaRPr lang="en-US" dirty="0"/>
          </a:p>
        </p:txBody>
      </p:sp>
      <p:pic>
        <p:nvPicPr>
          <p:cNvPr id="4098" name="Picture 2">
            <a:extLst>
              <a:ext uri="{FF2B5EF4-FFF2-40B4-BE49-F238E27FC236}">
                <a16:creationId xmlns:a16="http://schemas.microsoft.com/office/drawing/2014/main" id="{0DC037B8-2D4E-4FE7-8BED-32E2CA5ECE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2971800"/>
            <a:ext cx="1928564" cy="1752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91C30A5-8CD7-47C0-B0C2-C3D2DB0E88F4}"/>
              </a:ext>
            </a:extLst>
          </p:cNvPr>
          <p:cNvSpPr txBox="1"/>
          <p:nvPr/>
        </p:nvSpPr>
        <p:spPr>
          <a:xfrm>
            <a:off x="6750935" y="4572000"/>
            <a:ext cx="2438400" cy="954107"/>
          </a:xfrm>
          <a:prstGeom prst="rect">
            <a:avLst/>
          </a:prstGeom>
          <a:noFill/>
        </p:spPr>
        <p:txBody>
          <a:bodyPr wrap="square" rtlCol="0">
            <a:spAutoFit/>
          </a:bodyPr>
          <a:lstStyle/>
          <a:p>
            <a:r>
              <a:rPr lang="en-US" sz="1000" u="sng" dirty="0">
                <a:solidFill>
                  <a:schemeClr val="accent5">
                    <a:lumMod val="75000"/>
                  </a:schemeClr>
                </a:solidFill>
                <a:hlinkClick r:id="rId5">
                  <a:extLst>
                    <a:ext uri="{A12FA001-AC4F-418D-AE19-62706E023703}">
                      <ahyp:hlinkClr xmlns:ahyp="http://schemas.microsoft.com/office/drawing/2018/hyperlinkcolor" val="tx"/>
                    </a:ext>
                  </a:extLst>
                </a:hlinkClick>
              </a:rPr>
              <a:t>https://webstockreview.net/explore/knee-clipart-child-hurt/</a:t>
            </a:r>
            <a:endParaRPr lang="en-US" sz="1000" dirty="0">
              <a:solidFill>
                <a:schemeClr val="accent5">
                  <a:lumMod val="75000"/>
                </a:schemeClr>
              </a:solidFill>
            </a:endParaRPr>
          </a:p>
          <a:p>
            <a:br>
              <a:rPr lang="en-US" dirty="0"/>
            </a:br>
            <a:endParaRPr lang="en-US" dirty="0"/>
          </a:p>
        </p:txBody>
      </p:sp>
    </p:spTree>
    <p:extLst>
      <p:ext uri="{BB962C8B-B14F-4D97-AF65-F5344CB8AC3E}">
        <p14:creationId xmlns:p14="http://schemas.microsoft.com/office/powerpoint/2010/main" val="419286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27B95-DF8C-402B-8AC1-F94437CB3F6E}"/>
              </a:ext>
            </a:extLst>
          </p:cNvPr>
          <p:cNvSpPr>
            <a:spLocks noGrp="1"/>
          </p:cNvSpPr>
          <p:nvPr>
            <p:ph type="title"/>
          </p:nvPr>
        </p:nvSpPr>
        <p:spPr/>
        <p:txBody>
          <a:bodyPr/>
          <a:lstStyle/>
          <a:p>
            <a:r>
              <a:rPr lang="en-US" dirty="0"/>
              <a:t>MAIN MENU</a:t>
            </a:r>
          </a:p>
        </p:txBody>
      </p:sp>
      <p:sp>
        <p:nvSpPr>
          <p:cNvPr id="3" name="Content Placeholder 2">
            <a:extLst>
              <a:ext uri="{FF2B5EF4-FFF2-40B4-BE49-F238E27FC236}">
                <a16:creationId xmlns:a16="http://schemas.microsoft.com/office/drawing/2014/main" id="{57C9AB02-A4C2-4A62-A2F6-DF5504A304FF}"/>
              </a:ext>
            </a:extLst>
          </p:cNvPr>
          <p:cNvSpPr>
            <a:spLocks noGrp="1"/>
          </p:cNvSpPr>
          <p:nvPr>
            <p:ph idx="1"/>
          </p:nvPr>
        </p:nvSpPr>
        <p:spPr/>
        <p:txBody>
          <a:bodyPr>
            <a:normAutofit fontScale="92500" lnSpcReduction="20000"/>
          </a:bodyPr>
          <a:lstStyle/>
          <a:p>
            <a:pPr marL="0" indent="0">
              <a:buNone/>
            </a:pPr>
            <a:r>
              <a:rPr lang="en-US" dirty="0"/>
              <a:t>Choose a story to follow:</a:t>
            </a:r>
          </a:p>
          <a:p>
            <a:pPr marL="0" indent="0">
              <a:buNone/>
            </a:pPr>
            <a:endParaRPr lang="en-US" dirty="0"/>
          </a:p>
          <a:p>
            <a:pPr marL="0" indent="0">
              <a:buNone/>
            </a:pPr>
            <a:r>
              <a:rPr lang="en-US" dirty="0">
                <a:hlinkClick r:id="rId2" action="ppaction://hlinksldjump">
                  <a:extLst>
                    <a:ext uri="{A12FA001-AC4F-418D-AE19-62706E023703}">
                      <ahyp:hlinkClr xmlns:ahyp="http://schemas.microsoft.com/office/drawing/2018/hyperlinkcolor" val="tx"/>
                    </a:ext>
                  </a:extLst>
                </a:hlinkClick>
              </a:rPr>
              <a:t>STORY #1</a:t>
            </a:r>
            <a:endParaRPr lang="en-US" dirty="0"/>
          </a:p>
          <a:p>
            <a:pPr marL="0" indent="0">
              <a:buNone/>
            </a:pPr>
            <a:endParaRPr lang="en-US" dirty="0"/>
          </a:p>
          <a:p>
            <a:pPr marL="0" indent="0">
              <a:buNone/>
            </a:pPr>
            <a:r>
              <a:rPr lang="en-US" dirty="0">
                <a:hlinkClick r:id="rId3" action="ppaction://hlinksldjump">
                  <a:extLst>
                    <a:ext uri="{A12FA001-AC4F-418D-AE19-62706E023703}">
                      <ahyp:hlinkClr xmlns:ahyp="http://schemas.microsoft.com/office/drawing/2018/hyperlinkcolor" val="tx"/>
                    </a:ext>
                  </a:extLst>
                </a:hlinkClick>
              </a:rPr>
              <a:t>STORY #2</a:t>
            </a:r>
            <a:endParaRPr lang="en-US" dirty="0"/>
          </a:p>
          <a:p>
            <a:pPr marL="0" indent="0">
              <a:buNone/>
            </a:pPr>
            <a:endParaRPr lang="en-US" dirty="0"/>
          </a:p>
          <a:p>
            <a:pPr marL="0" indent="0">
              <a:buNone/>
            </a:pPr>
            <a:r>
              <a:rPr lang="en-US" dirty="0">
                <a:hlinkClick r:id="rId4" action="ppaction://hlinksldjump">
                  <a:extLst>
                    <a:ext uri="{A12FA001-AC4F-418D-AE19-62706E023703}">
                      <ahyp:hlinkClr xmlns:ahyp="http://schemas.microsoft.com/office/drawing/2018/hyperlinkcolor" val="tx"/>
                    </a:ext>
                  </a:extLst>
                </a:hlinkClick>
              </a:rPr>
              <a:t>STORY #3</a:t>
            </a:r>
            <a:endParaRPr lang="en-US" dirty="0"/>
          </a:p>
          <a:p>
            <a:pPr marL="0" indent="0">
              <a:buNone/>
            </a:pPr>
            <a:endParaRPr lang="en-US" dirty="0"/>
          </a:p>
          <a:p>
            <a:pPr marL="0" indent="0">
              <a:buNone/>
            </a:pPr>
            <a:r>
              <a:rPr lang="en-US" dirty="0">
                <a:hlinkClick r:id="rId5" action="ppaction://hlinksldjump">
                  <a:extLst>
                    <a:ext uri="{A12FA001-AC4F-418D-AE19-62706E023703}">
                      <ahyp:hlinkClr xmlns:ahyp="http://schemas.microsoft.com/office/drawing/2018/hyperlinkcolor" val="tx"/>
                    </a:ext>
                  </a:extLst>
                </a:hlinkClick>
              </a:rPr>
              <a:t>STORY #4</a:t>
            </a:r>
            <a:endParaRPr lang="en-US" dirty="0"/>
          </a:p>
        </p:txBody>
      </p:sp>
    </p:spTree>
    <p:extLst>
      <p:ext uri="{BB962C8B-B14F-4D97-AF65-F5344CB8AC3E}">
        <p14:creationId xmlns:p14="http://schemas.microsoft.com/office/powerpoint/2010/main" val="464451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A451B8-964B-46D9-B973-7E964B2CCC79}"/>
              </a:ext>
            </a:extLst>
          </p:cNvPr>
          <p:cNvSpPr>
            <a:spLocks noGrp="1"/>
          </p:cNvSpPr>
          <p:nvPr>
            <p:ph idx="1"/>
          </p:nvPr>
        </p:nvSpPr>
        <p:spPr>
          <a:xfrm>
            <a:off x="457200" y="381000"/>
            <a:ext cx="8382000" cy="5638800"/>
          </a:xfrm>
        </p:spPr>
        <p:txBody>
          <a:bodyPr>
            <a:normAutofit/>
          </a:bodyPr>
          <a:lstStyle/>
          <a:p>
            <a:pPr marL="0" indent="0">
              <a:buNone/>
            </a:pPr>
            <a:r>
              <a:rPr lang="en-US" dirty="0"/>
              <a:t>Thomas is allowed to play in the playground by his apartment complex. He uses the swing set, slide, see saw, and tires with all his new friends till the day goes dark. At night time, Thomas falls ill and is running a high fever.  </a:t>
            </a:r>
          </a:p>
          <a:p>
            <a:pPr marL="0" indent="0">
              <a:buNone/>
            </a:pPr>
            <a:r>
              <a:rPr lang="en-US" dirty="0"/>
              <a:t>Should Thomas’s mother rush him to an urgent care facility/ER or self-medicate him?</a:t>
            </a:r>
          </a:p>
          <a:p>
            <a:pPr marL="0" indent="0">
              <a:buNone/>
            </a:pPr>
            <a:endParaRPr lang="en-US" dirty="0"/>
          </a:p>
          <a:p>
            <a:pPr marL="0" indent="0">
              <a:buNone/>
            </a:pPr>
            <a:r>
              <a:rPr lang="en-US" dirty="0">
                <a:hlinkClick r:id="rId2" action="ppaction://hlinksldjump">
                  <a:extLst>
                    <a:ext uri="{A12FA001-AC4F-418D-AE19-62706E023703}">
                      <ahyp:hlinkClr xmlns:ahyp="http://schemas.microsoft.com/office/drawing/2018/hyperlinkcolor" val="tx"/>
                    </a:ext>
                  </a:extLst>
                </a:hlinkClick>
              </a:rPr>
              <a:t>Urgent Care Facility/ER</a:t>
            </a:r>
            <a:endParaRPr lang="en-US" dirty="0"/>
          </a:p>
          <a:p>
            <a:pPr marL="0" indent="0">
              <a:buNone/>
            </a:pPr>
            <a:r>
              <a:rPr lang="en-US" dirty="0">
                <a:hlinkClick r:id="rId3" action="ppaction://hlinksldjump">
                  <a:extLst>
                    <a:ext uri="{A12FA001-AC4F-418D-AE19-62706E023703}">
                      <ahyp:hlinkClr xmlns:ahyp="http://schemas.microsoft.com/office/drawing/2018/hyperlinkcolor" val="tx"/>
                    </a:ext>
                  </a:extLst>
                </a:hlinkClick>
              </a:rPr>
              <a:t>Self-Medicate</a:t>
            </a:r>
            <a:endParaRPr lang="en-US" dirty="0"/>
          </a:p>
        </p:txBody>
      </p:sp>
    </p:spTree>
    <p:extLst>
      <p:ext uri="{BB962C8B-B14F-4D97-AF65-F5344CB8AC3E}">
        <p14:creationId xmlns:p14="http://schemas.microsoft.com/office/powerpoint/2010/main" val="1692429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C32F18-DAC1-4186-AC8C-15BD05A71D7B}"/>
              </a:ext>
            </a:extLst>
          </p:cNvPr>
          <p:cNvSpPr>
            <a:spLocks noGrp="1"/>
          </p:cNvSpPr>
          <p:nvPr>
            <p:ph idx="1"/>
          </p:nvPr>
        </p:nvSpPr>
        <p:spPr>
          <a:xfrm>
            <a:off x="457200" y="381000"/>
            <a:ext cx="8305800" cy="5638800"/>
          </a:xfrm>
        </p:spPr>
        <p:txBody>
          <a:bodyPr>
            <a:normAutofit/>
          </a:bodyPr>
          <a:lstStyle/>
          <a:p>
            <a:pPr marL="0" indent="0">
              <a:buNone/>
            </a:pPr>
            <a:r>
              <a:rPr lang="en-US" dirty="0"/>
              <a:t>Thomas’s mother disinfects the wound, wraps it up and ensure he stays home for a few days before he is allowed to play. This prevents Thomas from contracting any possible bacterial infections which will require the use of antibiotics</a:t>
            </a:r>
          </a:p>
          <a:p>
            <a:pPr marL="0" indent="0">
              <a:buNone/>
            </a:pPr>
            <a:endParaRPr lang="en-US" dirty="0"/>
          </a:p>
          <a:p>
            <a:pPr marL="0" indent="0">
              <a:buNone/>
            </a:pPr>
            <a:endParaRPr lang="en-US" dirty="0"/>
          </a:p>
          <a:p>
            <a:pPr marL="0" indent="0">
              <a:buNone/>
            </a:pPr>
            <a:r>
              <a:rPr lang="en-US" dirty="0">
                <a:hlinkClick r:id="rId2" action="ppaction://hlinksldjump">
                  <a:extLst>
                    <a:ext uri="{A12FA001-AC4F-418D-AE19-62706E023703}">
                      <ahyp:hlinkClr xmlns:ahyp="http://schemas.microsoft.com/office/drawing/2018/hyperlinkcolor" val="tx"/>
                    </a:ext>
                  </a:extLst>
                </a:hlinkClick>
              </a:rPr>
              <a:t>EXPLORE MORE</a:t>
            </a:r>
            <a:endParaRPr lang="en-US" dirty="0"/>
          </a:p>
        </p:txBody>
      </p:sp>
    </p:spTree>
    <p:extLst>
      <p:ext uri="{BB962C8B-B14F-4D97-AF65-F5344CB8AC3E}">
        <p14:creationId xmlns:p14="http://schemas.microsoft.com/office/powerpoint/2010/main" val="1390233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4CF610-62E4-4805-B341-7E986E0C5764}"/>
              </a:ext>
            </a:extLst>
          </p:cNvPr>
          <p:cNvSpPr>
            <a:spLocks noGrp="1"/>
          </p:cNvSpPr>
          <p:nvPr>
            <p:ph idx="1"/>
          </p:nvPr>
        </p:nvSpPr>
        <p:spPr>
          <a:xfrm>
            <a:off x="457200" y="533400"/>
            <a:ext cx="8305800" cy="5486400"/>
          </a:xfrm>
        </p:spPr>
        <p:txBody>
          <a:bodyPr>
            <a:normAutofit/>
          </a:bodyPr>
          <a:lstStyle/>
          <a:p>
            <a:pPr marL="0" indent="0">
              <a:buNone/>
            </a:pPr>
            <a:r>
              <a:rPr lang="en-US" dirty="0"/>
              <a:t>Thomas’s mother rushes him to an urgent care facility/ER where it is determined that he has contracted a bacterial infection through the open wound on his knee. He has unfortunately contracted antibiotic resistance through the unsanitary playground</a:t>
            </a:r>
          </a:p>
          <a:p>
            <a:pPr marL="0" indent="0">
              <a:buNone/>
            </a:pPr>
            <a:endParaRPr lang="en-US" dirty="0"/>
          </a:p>
          <a:p>
            <a:pPr marL="0" indent="0">
              <a:buNone/>
            </a:pPr>
            <a:endParaRPr lang="en-US" dirty="0"/>
          </a:p>
          <a:p>
            <a:pPr marL="0" indent="0">
              <a:buNone/>
            </a:pPr>
            <a:r>
              <a:rPr lang="en-US" dirty="0">
                <a:hlinkClick r:id="rId2" action="ppaction://hlinksldjump">
                  <a:extLst>
                    <a:ext uri="{A12FA001-AC4F-418D-AE19-62706E023703}">
                      <ahyp:hlinkClr xmlns:ahyp="http://schemas.microsoft.com/office/drawing/2018/hyperlinkcolor" val="tx"/>
                    </a:ext>
                  </a:extLst>
                </a:hlinkClick>
              </a:rPr>
              <a:t>EXPLORE MORE</a:t>
            </a:r>
            <a:endParaRPr lang="en-US" dirty="0"/>
          </a:p>
        </p:txBody>
      </p:sp>
      <p:sp>
        <p:nvSpPr>
          <p:cNvPr id="6" name="Speech Bubble: Rectangle 5">
            <a:extLst>
              <a:ext uri="{FF2B5EF4-FFF2-40B4-BE49-F238E27FC236}">
                <a16:creationId xmlns:a16="http://schemas.microsoft.com/office/drawing/2014/main" id="{D6A2BD84-4EED-4567-BA38-74911E58389B}"/>
              </a:ext>
            </a:extLst>
          </p:cNvPr>
          <p:cNvSpPr/>
          <p:nvPr/>
        </p:nvSpPr>
        <p:spPr>
          <a:xfrm>
            <a:off x="5334000" y="4114800"/>
            <a:ext cx="2971800" cy="1905000"/>
          </a:xfrm>
          <a:prstGeom prst="wedge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17A3DBD5-6716-49C2-96F4-E32F84CDF2E5}"/>
              </a:ext>
            </a:extLst>
          </p:cNvPr>
          <p:cNvSpPr txBox="1"/>
          <p:nvPr/>
        </p:nvSpPr>
        <p:spPr>
          <a:xfrm>
            <a:off x="5486400" y="4304437"/>
            <a:ext cx="2667000" cy="2000548"/>
          </a:xfrm>
          <a:prstGeom prst="rect">
            <a:avLst/>
          </a:prstGeom>
          <a:noFill/>
        </p:spPr>
        <p:txBody>
          <a:bodyPr wrap="square" rtlCol="0">
            <a:spAutoFit/>
          </a:bodyPr>
          <a:lstStyle/>
          <a:p>
            <a:r>
              <a:rPr lang="en-US" sz="2200" b="1" dirty="0">
                <a:solidFill>
                  <a:schemeClr val="accent5">
                    <a:lumMod val="75000"/>
                  </a:schemeClr>
                </a:solidFill>
              </a:rPr>
              <a:t>DID YOU KNOW?  </a:t>
            </a:r>
          </a:p>
          <a:p>
            <a:r>
              <a:rPr lang="en-US" sz="2200" dirty="0">
                <a:solidFill>
                  <a:schemeClr val="accent5">
                    <a:lumMod val="75000"/>
                  </a:schemeClr>
                </a:solidFill>
              </a:rPr>
              <a:t>Antibiotic Resistance can be spread through surfaces  </a:t>
            </a:r>
          </a:p>
          <a:p>
            <a:br>
              <a:rPr lang="en-US" dirty="0"/>
            </a:br>
            <a:endParaRPr lang="en-US" dirty="0"/>
          </a:p>
        </p:txBody>
      </p:sp>
    </p:spTree>
    <p:extLst>
      <p:ext uri="{BB962C8B-B14F-4D97-AF65-F5344CB8AC3E}">
        <p14:creationId xmlns:p14="http://schemas.microsoft.com/office/powerpoint/2010/main" val="190423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941445-C7F8-4AF5-BA99-A2C525F0C762}"/>
              </a:ext>
            </a:extLst>
          </p:cNvPr>
          <p:cNvSpPr>
            <a:spLocks noGrp="1"/>
          </p:cNvSpPr>
          <p:nvPr>
            <p:ph idx="1"/>
          </p:nvPr>
        </p:nvSpPr>
        <p:spPr>
          <a:xfrm>
            <a:off x="457200" y="533400"/>
            <a:ext cx="8382000" cy="5334000"/>
          </a:xfrm>
        </p:spPr>
        <p:txBody>
          <a:bodyPr>
            <a:normAutofit/>
          </a:bodyPr>
          <a:lstStyle/>
          <a:p>
            <a:pPr marL="0" indent="0">
              <a:buNone/>
            </a:pPr>
            <a:r>
              <a:rPr lang="en-US" dirty="0"/>
              <a:t>Thomas starts to get sicker and sicker over the next few days. Finally his mother takes him to the ER. There he is found to have a bad bacterial infection. However, he has unfortunately contracted antibiotic resistance through the unsanitary playground</a:t>
            </a:r>
          </a:p>
          <a:p>
            <a:pPr marL="0" indent="0">
              <a:buNone/>
            </a:pPr>
            <a:endParaRPr lang="en-US" dirty="0"/>
          </a:p>
          <a:p>
            <a:pPr marL="0" indent="0">
              <a:buNone/>
            </a:pPr>
            <a:endParaRPr lang="en-US" dirty="0"/>
          </a:p>
          <a:p>
            <a:pPr marL="0" indent="0">
              <a:buNone/>
            </a:pPr>
            <a:r>
              <a:rPr lang="en-US" dirty="0">
                <a:hlinkClick r:id="rId2" action="ppaction://hlinksldjump">
                  <a:extLst>
                    <a:ext uri="{A12FA001-AC4F-418D-AE19-62706E023703}">
                      <ahyp:hlinkClr xmlns:ahyp="http://schemas.microsoft.com/office/drawing/2018/hyperlinkcolor" val="tx"/>
                    </a:ext>
                  </a:extLst>
                </a:hlinkClick>
              </a:rPr>
              <a:t>EXPLORE MORE</a:t>
            </a:r>
            <a:endParaRPr lang="en-US" dirty="0"/>
          </a:p>
        </p:txBody>
      </p:sp>
    </p:spTree>
    <p:extLst>
      <p:ext uri="{BB962C8B-B14F-4D97-AF65-F5344CB8AC3E}">
        <p14:creationId xmlns:p14="http://schemas.microsoft.com/office/powerpoint/2010/main" val="315729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E3C3AC9-F737-415B-AB87-6A53EF37DE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9700" y="381000"/>
            <a:ext cx="6324600" cy="55691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790F903-17C3-466A-A319-0B0D664001E1}"/>
              </a:ext>
            </a:extLst>
          </p:cNvPr>
          <p:cNvSpPr txBox="1"/>
          <p:nvPr/>
        </p:nvSpPr>
        <p:spPr>
          <a:xfrm>
            <a:off x="5526677" y="6324600"/>
            <a:ext cx="1752600" cy="677108"/>
          </a:xfrm>
          <a:prstGeom prst="rect">
            <a:avLst/>
          </a:prstGeom>
          <a:noFill/>
        </p:spPr>
        <p:txBody>
          <a:bodyPr wrap="square" rtlCol="0">
            <a:spAutoFit/>
          </a:bodyPr>
          <a:lstStyle/>
          <a:p>
            <a:r>
              <a:rPr lang="en-US" sz="2000" dirty="0">
                <a:solidFill>
                  <a:schemeClr val="accent5">
                    <a:lumMod val="75000"/>
                  </a:schemeClr>
                </a:solidFill>
                <a:hlinkClick r:id="rId3" action="ppaction://hlinksldjump">
                  <a:extLst>
                    <a:ext uri="{A12FA001-AC4F-418D-AE19-62706E023703}">
                      <ahyp:hlinkClr xmlns:ahyp="http://schemas.microsoft.com/office/drawing/2018/hyperlinkcolor" val="tx"/>
                    </a:ext>
                  </a:extLst>
                </a:hlinkClick>
              </a:rPr>
              <a:t>Main Menu</a:t>
            </a:r>
            <a:endParaRPr lang="en-US" sz="2000" dirty="0">
              <a:solidFill>
                <a:schemeClr val="accent5">
                  <a:lumMod val="75000"/>
                </a:schemeClr>
              </a:solidFill>
            </a:endParaRPr>
          </a:p>
          <a:p>
            <a:endParaRPr lang="en-US" dirty="0"/>
          </a:p>
        </p:txBody>
      </p:sp>
      <p:sp>
        <p:nvSpPr>
          <p:cNvPr id="2" name="TextBox 1">
            <a:extLst>
              <a:ext uri="{FF2B5EF4-FFF2-40B4-BE49-F238E27FC236}">
                <a16:creationId xmlns:a16="http://schemas.microsoft.com/office/drawing/2014/main" id="{F6E245CA-FC6D-4A87-9425-6D9BEF0EF166}"/>
              </a:ext>
            </a:extLst>
          </p:cNvPr>
          <p:cNvSpPr txBox="1"/>
          <p:nvPr/>
        </p:nvSpPr>
        <p:spPr>
          <a:xfrm>
            <a:off x="1333500" y="6014270"/>
            <a:ext cx="3238500" cy="246221"/>
          </a:xfrm>
          <a:prstGeom prst="rect">
            <a:avLst/>
          </a:prstGeom>
          <a:noFill/>
        </p:spPr>
        <p:txBody>
          <a:bodyPr wrap="square" rtlCol="0">
            <a:spAutoFit/>
          </a:bodyPr>
          <a:lstStyle/>
          <a:p>
            <a:r>
              <a:rPr lang="en-US" sz="1000" u="sng" dirty="0">
                <a:solidFill>
                  <a:schemeClr val="accent5">
                    <a:lumMod val="75000"/>
                  </a:schemeClr>
                </a:solidFill>
                <a:hlinkClick r:id="rId4">
                  <a:extLst>
                    <a:ext uri="{A12FA001-AC4F-418D-AE19-62706E023703}">
                      <ahyp:hlinkClr xmlns:ahyp="http://schemas.microsoft.com/office/drawing/2018/hyperlinkcolor" val="tx"/>
                    </a:ext>
                  </a:extLst>
                </a:hlinkClick>
              </a:rPr>
              <a:t>https://2019.igem.org/Team:ASTWS-China/Description</a:t>
            </a:r>
            <a:endParaRPr lang="en-US" sz="1000" dirty="0">
              <a:solidFill>
                <a:schemeClr val="accent5">
                  <a:lumMod val="75000"/>
                </a:schemeClr>
              </a:solidFill>
            </a:endParaRPr>
          </a:p>
        </p:txBody>
      </p:sp>
    </p:spTree>
    <p:extLst>
      <p:ext uri="{BB962C8B-B14F-4D97-AF65-F5344CB8AC3E}">
        <p14:creationId xmlns:p14="http://schemas.microsoft.com/office/powerpoint/2010/main" val="1900379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E50434-2B35-4CC9-96CA-A30A8636826E}"/>
              </a:ext>
            </a:extLst>
          </p:cNvPr>
          <p:cNvSpPr>
            <a:spLocks noGrp="1"/>
          </p:cNvSpPr>
          <p:nvPr>
            <p:ph idx="1"/>
          </p:nvPr>
        </p:nvSpPr>
        <p:spPr>
          <a:xfrm>
            <a:off x="457200" y="381000"/>
            <a:ext cx="8305800" cy="5791200"/>
          </a:xfrm>
        </p:spPr>
        <p:txBody>
          <a:bodyPr>
            <a:normAutofit fontScale="55000" lnSpcReduction="20000"/>
          </a:bodyPr>
          <a:lstStyle/>
          <a:p>
            <a:pPr marL="0" indent="0">
              <a:buNone/>
            </a:pPr>
            <a:r>
              <a:rPr lang="en-US" sz="4700" dirty="0"/>
              <a:t>Johnny is the boy who lives in a rural area where many people suffer from hunger. He and his family get a shower once every two weeks, trying to save money to buy food. They barely survive from the money they get from the government.</a:t>
            </a:r>
          </a:p>
          <a:p>
            <a:pPr marL="0" indent="0">
              <a:buNone/>
            </a:pPr>
            <a:r>
              <a:rPr lang="en-US" sz="4700" dirty="0"/>
              <a:t>At night, Johnny's sister was not feeling well and had diarrhea. The diarrhea did not stop until 3 AM. She was feeling exhausted and took some medicine with a cup of water that was on the dining table. It calmed the diarrhea temporarily, but it came back with even more pain.</a:t>
            </a:r>
          </a:p>
          <a:p>
            <a:pPr marL="0" indent="0" fontAlgn="base">
              <a:buNone/>
            </a:pPr>
            <a:endParaRPr lang="en-US" sz="4700" dirty="0"/>
          </a:p>
          <a:p>
            <a:pPr marL="0" indent="0" fontAlgn="base">
              <a:buNone/>
            </a:pPr>
            <a:r>
              <a:rPr lang="en-US" sz="4700" dirty="0"/>
              <a:t>Should his family take her to the doctor?</a:t>
            </a:r>
          </a:p>
          <a:p>
            <a:pPr marL="0" indent="0" fontAlgn="base">
              <a:buNone/>
            </a:pPr>
            <a:endParaRPr lang="en-US" sz="3900" dirty="0">
              <a:hlinkClick r:id="rId2" action="ppaction://hlinksldjump">
                <a:extLst>
                  <a:ext uri="{A12FA001-AC4F-418D-AE19-62706E023703}">
                    <ahyp:hlinkClr xmlns:ahyp="http://schemas.microsoft.com/office/drawing/2018/hyperlinkcolor" val="tx"/>
                  </a:ext>
                </a:extLst>
              </a:hlinkClick>
            </a:endParaRPr>
          </a:p>
          <a:p>
            <a:pPr marL="0" indent="0" fontAlgn="base">
              <a:buNone/>
            </a:pPr>
            <a:endParaRPr lang="en-US" sz="3900" dirty="0">
              <a:hlinkClick r:id="rId2" action="ppaction://hlinksldjump">
                <a:extLst>
                  <a:ext uri="{A12FA001-AC4F-418D-AE19-62706E023703}">
                    <ahyp:hlinkClr xmlns:ahyp="http://schemas.microsoft.com/office/drawing/2018/hyperlinkcolor" val="tx"/>
                  </a:ext>
                </a:extLst>
              </a:hlinkClick>
            </a:endParaRPr>
          </a:p>
          <a:p>
            <a:pPr marL="0" indent="0" fontAlgn="base">
              <a:buNone/>
            </a:pPr>
            <a:r>
              <a:rPr lang="en-US" sz="4300" dirty="0">
                <a:hlinkClick r:id="rId2" action="ppaction://hlinksldjump">
                  <a:extLst>
                    <a:ext uri="{A12FA001-AC4F-418D-AE19-62706E023703}">
                      <ahyp:hlinkClr xmlns:ahyp="http://schemas.microsoft.com/office/drawing/2018/hyperlinkcolor" val="tx"/>
                    </a:ext>
                  </a:extLst>
                </a:hlinkClick>
              </a:rPr>
              <a:t>YES</a:t>
            </a:r>
            <a:endParaRPr lang="en-US" sz="4300" dirty="0"/>
          </a:p>
          <a:p>
            <a:pPr marL="0" indent="0" fontAlgn="base">
              <a:buNone/>
            </a:pPr>
            <a:r>
              <a:rPr lang="en-US" sz="4300" dirty="0">
                <a:hlinkClick r:id="rId3" action="ppaction://hlinksldjump">
                  <a:extLst>
                    <a:ext uri="{A12FA001-AC4F-418D-AE19-62706E023703}">
                      <ahyp:hlinkClr xmlns:ahyp="http://schemas.microsoft.com/office/drawing/2018/hyperlinkcolor" val="tx"/>
                    </a:ext>
                  </a:extLst>
                </a:hlinkClick>
              </a:rPr>
              <a:t>NO</a:t>
            </a:r>
            <a:endParaRPr lang="en-US" sz="4300" dirty="0"/>
          </a:p>
          <a:p>
            <a:pPr marL="0" indent="0" fontAlgn="base">
              <a:buNone/>
            </a:pPr>
            <a:endParaRPr lang="en-US" dirty="0"/>
          </a:p>
          <a:p>
            <a:pPr marL="0" indent="0">
              <a:buNone/>
            </a:pPr>
            <a:endParaRPr lang="en-US" dirty="0"/>
          </a:p>
        </p:txBody>
      </p:sp>
    </p:spTree>
    <p:extLst>
      <p:ext uri="{BB962C8B-B14F-4D97-AF65-F5344CB8AC3E}">
        <p14:creationId xmlns:p14="http://schemas.microsoft.com/office/powerpoint/2010/main" val="252621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ACC55B-52AB-46F0-909E-C552DB389F5A}"/>
              </a:ext>
            </a:extLst>
          </p:cNvPr>
          <p:cNvSpPr>
            <a:spLocks noGrp="1"/>
          </p:cNvSpPr>
          <p:nvPr>
            <p:ph idx="1"/>
          </p:nvPr>
        </p:nvSpPr>
        <p:spPr>
          <a:xfrm>
            <a:off x="457200" y="457200"/>
            <a:ext cx="8229600" cy="5638800"/>
          </a:xfrm>
        </p:spPr>
        <p:txBody>
          <a:bodyPr>
            <a:normAutofit fontScale="55000" lnSpcReduction="20000"/>
          </a:bodyPr>
          <a:lstStyle/>
          <a:p>
            <a:pPr marL="0" indent="0">
              <a:buNone/>
            </a:pPr>
            <a:r>
              <a:rPr lang="en-US" sz="4400" dirty="0"/>
              <a:t>His family took her to the doctor and diagnosed that she was infected with the bacteria called Vibrio Cholerae. She now has Cholera. She then denies that there is no way she could get the disease. Then doctor tells her that contaminated water or improperly cooked food can give her the bacteria. Then she remembers she had the water that was placed on the table. The family then asked the doctor what can be done. The doctor advises that Cholera is highly treatable.</a:t>
            </a:r>
          </a:p>
          <a:p>
            <a:pPr marL="0" indent="0">
              <a:buNone/>
            </a:pPr>
            <a:endParaRPr lang="en-US" sz="3900" dirty="0"/>
          </a:p>
          <a:p>
            <a:pPr marL="0" indent="0">
              <a:buNone/>
            </a:pPr>
            <a:r>
              <a:rPr lang="en-US" sz="4200" dirty="0"/>
              <a:t>What should she do?</a:t>
            </a:r>
          </a:p>
          <a:p>
            <a:pPr marL="0" indent="0">
              <a:buNone/>
            </a:pPr>
            <a:endParaRPr lang="en-US" sz="4200" dirty="0"/>
          </a:p>
          <a:p>
            <a:pPr marL="0" indent="0">
              <a:buNone/>
            </a:pPr>
            <a:r>
              <a:rPr lang="en-US" sz="4200" dirty="0">
                <a:hlinkClick r:id="rId2" action="ppaction://hlinksldjump">
                  <a:extLst>
                    <a:ext uri="{A12FA001-AC4F-418D-AE19-62706E023703}">
                      <ahyp:hlinkClr xmlns:ahyp="http://schemas.microsoft.com/office/drawing/2018/hyperlinkcolor" val="tx"/>
                    </a:ext>
                  </a:extLst>
                </a:hlinkClick>
              </a:rPr>
              <a:t>Takes the medications/ antibiotics to stop the growth of the bacteria. She has not contributed to antibiotic resistance</a:t>
            </a:r>
            <a:endParaRPr lang="en-US" sz="4200" dirty="0"/>
          </a:p>
          <a:p>
            <a:pPr marL="0" indent="0">
              <a:buNone/>
            </a:pPr>
            <a:endParaRPr lang="en-US" sz="4200" dirty="0"/>
          </a:p>
          <a:p>
            <a:pPr marL="0" indent="0">
              <a:buNone/>
            </a:pPr>
            <a:r>
              <a:rPr lang="en-US" sz="4200" dirty="0">
                <a:hlinkClick r:id="rId3" action="ppaction://hlinksldjump">
                  <a:extLst>
                    <a:ext uri="{A12FA001-AC4F-418D-AE19-62706E023703}">
                      <ahyp:hlinkClr xmlns:ahyp="http://schemas.microsoft.com/office/drawing/2018/hyperlinkcolor" val="tx"/>
                    </a:ext>
                  </a:extLst>
                </a:hlinkClick>
              </a:rPr>
              <a:t>Leave it until it naturally heals and contributing to antibiotic crisis.</a:t>
            </a:r>
            <a:endParaRPr lang="en-US" sz="4200" dirty="0"/>
          </a:p>
          <a:p>
            <a:pPr marL="0" indent="0">
              <a:buNone/>
            </a:pPr>
            <a:br>
              <a:rPr lang="en-US" dirty="0"/>
            </a:br>
            <a:br>
              <a:rPr lang="en-US" dirty="0"/>
            </a:br>
            <a:endParaRPr lang="en-US" dirty="0"/>
          </a:p>
          <a:p>
            <a:endParaRPr lang="en-US" dirty="0"/>
          </a:p>
        </p:txBody>
      </p:sp>
    </p:spTree>
    <p:extLst>
      <p:ext uri="{BB962C8B-B14F-4D97-AF65-F5344CB8AC3E}">
        <p14:creationId xmlns:p14="http://schemas.microsoft.com/office/powerpoint/2010/main" val="3926300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DF9D4C-63A1-4731-9876-FE82EE505CA5}"/>
              </a:ext>
            </a:extLst>
          </p:cNvPr>
          <p:cNvSpPr>
            <a:spLocks noGrp="1"/>
          </p:cNvSpPr>
          <p:nvPr>
            <p:ph idx="1"/>
          </p:nvPr>
        </p:nvSpPr>
        <p:spPr>
          <a:xfrm>
            <a:off x="457200" y="381000"/>
            <a:ext cx="8153400" cy="5257800"/>
          </a:xfrm>
        </p:spPr>
        <p:txBody>
          <a:bodyPr>
            <a:normAutofit/>
          </a:bodyPr>
          <a:lstStyle/>
          <a:p>
            <a:pPr marL="0" indent="0">
              <a:buNone/>
            </a:pPr>
            <a:r>
              <a:rPr lang="en-US" sz="4000" dirty="0"/>
              <a:t>The medicine will stop the growth of the bacteria and make her feel better than before. Continuing the medications will help her battle the disease.</a:t>
            </a:r>
          </a:p>
          <a:p>
            <a:pPr marL="0" indent="0">
              <a:buNone/>
            </a:pPr>
            <a:br>
              <a:rPr lang="en-US" dirty="0"/>
            </a:br>
            <a:endParaRPr lang="en-US" dirty="0"/>
          </a:p>
          <a:p>
            <a:pPr marL="0" indent="0">
              <a:buNone/>
            </a:pPr>
            <a:endParaRPr lang="en-US" dirty="0"/>
          </a:p>
          <a:p>
            <a:pPr marL="0" indent="0">
              <a:buNone/>
            </a:pPr>
            <a:r>
              <a:rPr lang="en-US" sz="2400" dirty="0">
                <a:hlinkClick r:id="rId2" action="ppaction://hlinksldjump">
                  <a:extLst>
                    <a:ext uri="{A12FA001-AC4F-418D-AE19-62706E023703}">
                      <ahyp:hlinkClr xmlns:ahyp="http://schemas.microsoft.com/office/drawing/2018/hyperlinkcolor" val="tx"/>
                    </a:ext>
                  </a:extLst>
                </a:hlinkClick>
              </a:rPr>
              <a:t>Main Menu</a:t>
            </a:r>
            <a:endParaRPr lang="en-US" sz="2400" dirty="0"/>
          </a:p>
          <a:p>
            <a:pPr marL="0" indent="0">
              <a:buNone/>
            </a:pPr>
            <a:endParaRPr lang="en-US" dirty="0"/>
          </a:p>
        </p:txBody>
      </p:sp>
    </p:spTree>
    <p:extLst>
      <p:ext uri="{BB962C8B-B14F-4D97-AF65-F5344CB8AC3E}">
        <p14:creationId xmlns:p14="http://schemas.microsoft.com/office/powerpoint/2010/main" val="1878373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EB0C8F-B180-45B0-85AD-13E4935EBC0F}"/>
              </a:ext>
            </a:extLst>
          </p:cNvPr>
          <p:cNvSpPr>
            <a:spLocks noGrp="1"/>
          </p:cNvSpPr>
          <p:nvPr>
            <p:ph idx="1"/>
          </p:nvPr>
        </p:nvSpPr>
        <p:spPr>
          <a:xfrm>
            <a:off x="457200" y="457200"/>
            <a:ext cx="8382000" cy="5410200"/>
          </a:xfrm>
        </p:spPr>
        <p:txBody>
          <a:bodyPr>
            <a:normAutofit/>
          </a:bodyPr>
          <a:lstStyle/>
          <a:p>
            <a:pPr marL="0" indent="0">
              <a:buNone/>
            </a:pPr>
            <a:r>
              <a:rPr lang="en-US" sz="4000" dirty="0"/>
              <a:t>If she is lucky and successfully battles the disease, then she will be okay. However, she will be sick most likely again.</a:t>
            </a:r>
          </a:p>
          <a:p>
            <a:pPr marL="0" indent="0">
              <a:buNone/>
            </a:pPr>
            <a:endParaRPr lang="en-US" sz="4000" dirty="0"/>
          </a:p>
          <a:p>
            <a:pPr marL="0" indent="0">
              <a:buNone/>
            </a:pPr>
            <a:endParaRPr lang="en-US" sz="4000" dirty="0"/>
          </a:p>
          <a:p>
            <a:pPr marL="0" indent="0">
              <a:buNone/>
            </a:pPr>
            <a:r>
              <a:rPr lang="en-US" sz="2400" dirty="0">
                <a:hlinkClick r:id="rId2" action="ppaction://hlinksldjump">
                  <a:extLst>
                    <a:ext uri="{A12FA001-AC4F-418D-AE19-62706E023703}">
                      <ahyp:hlinkClr xmlns:ahyp="http://schemas.microsoft.com/office/drawing/2018/hyperlinkcolor" val="tx"/>
                    </a:ext>
                  </a:extLst>
                </a:hlinkClick>
              </a:rPr>
              <a:t>Main Menu</a:t>
            </a:r>
            <a:endParaRPr lang="en-US" sz="2400" dirty="0"/>
          </a:p>
          <a:p>
            <a:pPr marL="0" indent="0">
              <a:buNone/>
            </a:pPr>
            <a:endParaRPr lang="en-US" sz="4000" dirty="0"/>
          </a:p>
        </p:txBody>
      </p:sp>
    </p:spTree>
    <p:extLst>
      <p:ext uri="{BB962C8B-B14F-4D97-AF65-F5344CB8AC3E}">
        <p14:creationId xmlns:p14="http://schemas.microsoft.com/office/powerpoint/2010/main" val="3646355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91909B-D80C-4576-A76D-1DFF19BB5094}"/>
              </a:ext>
            </a:extLst>
          </p:cNvPr>
          <p:cNvSpPr>
            <a:spLocks noGrp="1"/>
          </p:cNvSpPr>
          <p:nvPr>
            <p:ph idx="1"/>
          </p:nvPr>
        </p:nvSpPr>
        <p:spPr>
          <a:xfrm>
            <a:off x="457200" y="457200"/>
            <a:ext cx="8229600" cy="5410200"/>
          </a:xfrm>
        </p:spPr>
        <p:txBody>
          <a:bodyPr>
            <a:normAutofit fontScale="70000" lnSpcReduction="20000"/>
          </a:bodyPr>
          <a:lstStyle/>
          <a:p>
            <a:pPr marL="0" indent="0">
              <a:buNone/>
            </a:pPr>
            <a:r>
              <a:rPr lang="en-US" sz="4000" dirty="0"/>
              <a:t>She took the medicine again and temporarily became good. However, the growth of bacteria worsened and she felt a horrible pain in her intestines. She even feels dehydrated. She ended up at Emergency Room. Doctors came to her and told her that the disease got worse and she needs to take treatments at the hospital.</a:t>
            </a:r>
          </a:p>
          <a:p>
            <a:pPr marL="0" indent="0">
              <a:buNone/>
            </a:pPr>
            <a:endParaRPr lang="en-US" sz="4000" dirty="0"/>
          </a:p>
          <a:p>
            <a:pPr marL="0" indent="0">
              <a:buNone/>
            </a:pPr>
            <a:r>
              <a:rPr lang="en-US" sz="4000" dirty="0"/>
              <a:t>Should she stay at the hospital and take medications or she should just go home and sleep?</a:t>
            </a:r>
          </a:p>
          <a:p>
            <a:pPr marL="0" indent="0">
              <a:buNone/>
            </a:pPr>
            <a:endParaRPr lang="en-US" sz="4000" dirty="0"/>
          </a:p>
          <a:p>
            <a:pPr marL="0" indent="0">
              <a:buNone/>
            </a:pPr>
            <a:endParaRPr lang="en-US" sz="4000" dirty="0"/>
          </a:p>
          <a:p>
            <a:pPr marL="0" indent="0">
              <a:buNone/>
            </a:pPr>
            <a:r>
              <a:rPr lang="en-US" sz="4000" dirty="0">
                <a:hlinkClick r:id="rId2" action="ppaction://hlinksldjump">
                  <a:extLst>
                    <a:ext uri="{A12FA001-AC4F-418D-AE19-62706E023703}">
                      <ahyp:hlinkClr xmlns:ahyp="http://schemas.microsoft.com/office/drawing/2018/hyperlinkcolor" val="tx"/>
                    </a:ext>
                  </a:extLst>
                </a:hlinkClick>
              </a:rPr>
              <a:t>Take Medicine</a:t>
            </a:r>
            <a:endParaRPr lang="en-US" sz="4000" dirty="0"/>
          </a:p>
          <a:p>
            <a:pPr marL="0" indent="0">
              <a:buNone/>
            </a:pPr>
            <a:r>
              <a:rPr lang="en-US" sz="4000" dirty="0">
                <a:hlinkClick r:id="rId3" action="ppaction://hlinksldjump">
                  <a:extLst>
                    <a:ext uri="{A12FA001-AC4F-418D-AE19-62706E023703}">
                      <ahyp:hlinkClr xmlns:ahyp="http://schemas.microsoft.com/office/drawing/2018/hyperlinkcolor" val="tx"/>
                    </a:ext>
                  </a:extLst>
                </a:hlinkClick>
              </a:rPr>
              <a:t>Go Home</a:t>
            </a:r>
            <a:br>
              <a:rPr lang="en-US" dirty="0"/>
            </a:br>
            <a:endParaRPr lang="en-US" dirty="0"/>
          </a:p>
        </p:txBody>
      </p:sp>
    </p:spTree>
    <p:extLst>
      <p:ext uri="{BB962C8B-B14F-4D97-AF65-F5344CB8AC3E}">
        <p14:creationId xmlns:p14="http://schemas.microsoft.com/office/powerpoint/2010/main" val="478390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8604D9-38CA-4F52-882B-DF0BB7764C28}"/>
              </a:ext>
            </a:extLst>
          </p:cNvPr>
          <p:cNvSpPr>
            <a:spLocks noGrp="1"/>
          </p:cNvSpPr>
          <p:nvPr>
            <p:ph idx="1"/>
          </p:nvPr>
        </p:nvSpPr>
        <p:spPr>
          <a:xfrm>
            <a:off x="457200" y="533400"/>
            <a:ext cx="8229600" cy="4419600"/>
          </a:xfrm>
        </p:spPr>
        <p:txBody>
          <a:bodyPr/>
          <a:lstStyle/>
          <a:p>
            <a:pPr marL="0" indent="0">
              <a:buNone/>
            </a:pPr>
            <a:r>
              <a:rPr lang="en-US" dirty="0"/>
              <a:t>Jane wakes up feeling sick, almost like she has the cold, one morning. </a:t>
            </a:r>
          </a:p>
          <a:p>
            <a:pPr marL="0" indent="0">
              <a:buNone/>
            </a:pPr>
            <a:r>
              <a:rPr lang="en-US" dirty="0"/>
              <a:t>Should she go the doctor?</a:t>
            </a:r>
          </a:p>
          <a:p>
            <a:pPr marL="0" indent="0">
              <a:buNone/>
            </a:pPr>
            <a:endParaRPr lang="en-US" dirty="0"/>
          </a:p>
          <a:p>
            <a:pPr marL="0" indent="0">
              <a:buNone/>
            </a:pPr>
            <a:r>
              <a:rPr lang="en-US" dirty="0">
                <a:hlinkClick r:id="rId2" action="ppaction://hlinksldjump">
                  <a:extLst>
                    <a:ext uri="{A12FA001-AC4F-418D-AE19-62706E023703}">
                      <ahyp:hlinkClr xmlns:ahyp="http://schemas.microsoft.com/office/drawing/2018/hyperlinkcolor" val="tx"/>
                    </a:ext>
                  </a:extLst>
                </a:hlinkClick>
              </a:rPr>
              <a:t>YES</a:t>
            </a:r>
            <a:endParaRPr lang="en-US" dirty="0"/>
          </a:p>
          <a:p>
            <a:pPr marL="0" indent="0">
              <a:buNone/>
            </a:pPr>
            <a:r>
              <a:rPr lang="en-US" dirty="0">
                <a:hlinkClick r:id="rId3" action="ppaction://hlinksldjump">
                  <a:extLst>
                    <a:ext uri="{A12FA001-AC4F-418D-AE19-62706E023703}">
                      <ahyp:hlinkClr xmlns:ahyp="http://schemas.microsoft.com/office/drawing/2018/hyperlinkcolor" val="tx"/>
                    </a:ext>
                  </a:extLst>
                </a:hlinkClick>
              </a:rPr>
              <a:t>NO</a:t>
            </a:r>
            <a:endParaRPr lang="en-US" dirty="0"/>
          </a:p>
        </p:txBody>
      </p:sp>
      <p:pic>
        <p:nvPicPr>
          <p:cNvPr id="4" name="Picture 3" descr="A picture containing drawing&#10;&#10;Description automatically generated">
            <a:extLst>
              <a:ext uri="{FF2B5EF4-FFF2-40B4-BE49-F238E27FC236}">
                <a16:creationId xmlns:a16="http://schemas.microsoft.com/office/drawing/2014/main" id="{00FE1B85-388D-478B-A4B9-32B63DF892DA}"/>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791200" y="2057400"/>
            <a:ext cx="2438400" cy="2743200"/>
          </a:xfrm>
          <a:prstGeom prst="rect">
            <a:avLst/>
          </a:prstGeom>
        </p:spPr>
      </p:pic>
      <p:sp>
        <p:nvSpPr>
          <p:cNvPr id="5" name="TextBox 4">
            <a:extLst>
              <a:ext uri="{FF2B5EF4-FFF2-40B4-BE49-F238E27FC236}">
                <a16:creationId xmlns:a16="http://schemas.microsoft.com/office/drawing/2014/main" id="{BE0C1149-05E4-4DCF-A8F1-ABCFCBC76495}"/>
              </a:ext>
            </a:extLst>
          </p:cNvPr>
          <p:cNvSpPr txBox="1"/>
          <p:nvPr/>
        </p:nvSpPr>
        <p:spPr>
          <a:xfrm>
            <a:off x="5791200" y="4800600"/>
            <a:ext cx="2438400" cy="369332"/>
          </a:xfrm>
          <a:prstGeom prst="rect">
            <a:avLst/>
          </a:prstGeom>
          <a:noFill/>
        </p:spPr>
        <p:txBody>
          <a:bodyPr wrap="square" rtlCol="0">
            <a:spAutoFit/>
          </a:bodyPr>
          <a:lstStyle/>
          <a:p>
            <a:r>
              <a:rPr lang="en-US" sz="900">
                <a:hlinkClick r:id="rId5" tooltip="http://1951daysofmylife.blogspot.com/2010/12/lots-of-us-are-sick-here.html"/>
              </a:rPr>
              <a:t>This Photo</a:t>
            </a:r>
            <a:r>
              <a:rPr lang="en-US" sz="900"/>
              <a:t> by Unknown Author is licensed under </a:t>
            </a:r>
            <a:r>
              <a:rPr lang="en-US" sz="900">
                <a:hlinkClick r:id="rId6" tooltip="https://creativecommons.org/licenses/by-nc-nd/3.0/"/>
              </a:rPr>
              <a:t>CC BY-NC-ND</a:t>
            </a:r>
            <a:endParaRPr lang="en-US" sz="900"/>
          </a:p>
        </p:txBody>
      </p:sp>
    </p:spTree>
    <p:extLst>
      <p:ext uri="{BB962C8B-B14F-4D97-AF65-F5344CB8AC3E}">
        <p14:creationId xmlns:p14="http://schemas.microsoft.com/office/powerpoint/2010/main" val="2025483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64D18A-6188-46E0-9E8D-6177DDDA7160}"/>
              </a:ext>
            </a:extLst>
          </p:cNvPr>
          <p:cNvSpPr>
            <a:spLocks noGrp="1"/>
          </p:cNvSpPr>
          <p:nvPr>
            <p:ph idx="1"/>
          </p:nvPr>
        </p:nvSpPr>
        <p:spPr>
          <a:xfrm>
            <a:off x="457200" y="533400"/>
            <a:ext cx="8305800" cy="5410200"/>
          </a:xfrm>
        </p:spPr>
        <p:txBody>
          <a:bodyPr>
            <a:normAutofit/>
          </a:bodyPr>
          <a:lstStyle/>
          <a:p>
            <a:pPr marL="0" indent="0">
              <a:buNone/>
            </a:pPr>
            <a:r>
              <a:rPr lang="en-US" sz="4000" dirty="0"/>
              <a:t>She went home and slept. In the middle of the night, she died from a hypovolemic shock due to severe dehydration.</a:t>
            </a:r>
          </a:p>
          <a:p>
            <a:pPr marL="0" indent="0">
              <a:buNone/>
            </a:pPr>
            <a:endParaRPr lang="en-US" sz="4000" dirty="0"/>
          </a:p>
          <a:p>
            <a:pPr marL="0" indent="0">
              <a:buNone/>
            </a:pPr>
            <a:endParaRPr lang="en-US" sz="4000" dirty="0"/>
          </a:p>
          <a:p>
            <a:pPr marL="0" indent="0">
              <a:buNone/>
            </a:pPr>
            <a:endParaRPr lang="en-US" sz="4000" dirty="0"/>
          </a:p>
          <a:p>
            <a:pPr marL="0" indent="0">
              <a:buNone/>
            </a:pPr>
            <a:r>
              <a:rPr lang="en-US" sz="2400" dirty="0">
                <a:hlinkClick r:id="rId2" action="ppaction://hlinksldjump">
                  <a:extLst>
                    <a:ext uri="{A12FA001-AC4F-418D-AE19-62706E023703}">
                      <ahyp:hlinkClr xmlns:ahyp="http://schemas.microsoft.com/office/drawing/2018/hyperlinkcolor" val="tx"/>
                    </a:ext>
                  </a:extLst>
                </a:hlinkClick>
              </a:rPr>
              <a:t>Main Menu</a:t>
            </a:r>
            <a:endParaRPr lang="en-US" sz="2400" dirty="0"/>
          </a:p>
          <a:p>
            <a:pPr marL="0" indent="0">
              <a:buNone/>
            </a:pPr>
            <a:endParaRPr lang="en-US" sz="4000" dirty="0"/>
          </a:p>
          <a:p>
            <a:pPr marL="0" indent="0">
              <a:buNone/>
            </a:pPr>
            <a:endParaRPr lang="en-US" dirty="0"/>
          </a:p>
        </p:txBody>
      </p:sp>
    </p:spTree>
    <p:extLst>
      <p:ext uri="{BB962C8B-B14F-4D97-AF65-F5344CB8AC3E}">
        <p14:creationId xmlns:p14="http://schemas.microsoft.com/office/powerpoint/2010/main" val="1578224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C8F4C7-3F32-49E8-8567-120CA63995B6}"/>
              </a:ext>
            </a:extLst>
          </p:cNvPr>
          <p:cNvSpPr>
            <a:spLocks noGrp="1"/>
          </p:cNvSpPr>
          <p:nvPr>
            <p:ph idx="1"/>
          </p:nvPr>
        </p:nvSpPr>
        <p:spPr>
          <a:xfrm>
            <a:off x="533400" y="533400"/>
            <a:ext cx="8305800" cy="5410200"/>
          </a:xfrm>
        </p:spPr>
        <p:txBody>
          <a:bodyPr>
            <a:normAutofit fontScale="92500" lnSpcReduction="10000"/>
          </a:bodyPr>
          <a:lstStyle/>
          <a:p>
            <a:pPr marL="0" indent="0">
              <a:buNone/>
            </a:pPr>
            <a:r>
              <a:rPr lang="en-US" sz="4000" dirty="0"/>
              <a:t>At the beginning, she vomited and felt dehydrated easily. Over the time, after taking the medications to stop the growth and taking good care of the body eventually cured the disease. </a:t>
            </a:r>
          </a:p>
          <a:p>
            <a:pPr marL="0" indent="0">
              <a:buNone/>
            </a:pPr>
            <a:endParaRPr lang="en-US" sz="4000" dirty="0"/>
          </a:p>
          <a:p>
            <a:pPr marL="0" indent="0">
              <a:buNone/>
            </a:pPr>
            <a:endParaRPr lang="en-US" sz="4000" dirty="0"/>
          </a:p>
          <a:p>
            <a:pPr marL="0" indent="0">
              <a:buNone/>
            </a:pPr>
            <a:endParaRPr lang="en-US" sz="4000" dirty="0"/>
          </a:p>
          <a:p>
            <a:pPr marL="0" indent="0">
              <a:buNone/>
            </a:pPr>
            <a:r>
              <a:rPr lang="en-US" sz="2800" dirty="0">
                <a:hlinkClick r:id="rId2" action="ppaction://hlinksldjump">
                  <a:extLst>
                    <a:ext uri="{A12FA001-AC4F-418D-AE19-62706E023703}">
                      <ahyp:hlinkClr xmlns:ahyp="http://schemas.microsoft.com/office/drawing/2018/hyperlinkcolor" val="tx"/>
                    </a:ext>
                  </a:extLst>
                </a:hlinkClick>
              </a:rPr>
              <a:t>Main Menu</a:t>
            </a:r>
            <a:endParaRPr lang="en-US" sz="2800" dirty="0"/>
          </a:p>
          <a:p>
            <a:pPr marL="0" indent="0">
              <a:buNone/>
            </a:pPr>
            <a:endParaRPr lang="en-US" sz="4000" dirty="0"/>
          </a:p>
          <a:p>
            <a:pPr marL="0" indent="0">
              <a:buNone/>
            </a:pPr>
            <a:endParaRPr lang="en-US" dirty="0"/>
          </a:p>
        </p:txBody>
      </p:sp>
    </p:spTree>
    <p:extLst>
      <p:ext uri="{BB962C8B-B14F-4D97-AF65-F5344CB8AC3E}">
        <p14:creationId xmlns:p14="http://schemas.microsoft.com/office/powerpoint/2010/main" val="3438334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749B63-DED1-4E58-9F20-CAE85785830E}"/>
              </a:ext>
            </a:extLst>
          </p:cNvPr>
          <p:cNvSpPr>
            <a:spLocks noGrp="1"/>
          </p:cNvSpPr>
          <p:nvPr>
            <p:ph idx="1"/>
          </p:nvPr>
        </p:nvSpPr>
        <p:spPr>
          <a:xfrm>
            <a:off x="457200" y="533400"/>
            <a:ext cx="8229600" cy="4419600"/>
          </a:xfrm>
        </p:spPr>
        <p:txBody>
          <a:bodyPr/>
          <a:lstStyle/>
          <a:p>
            <a:pPr marL="0" indent="0">
              <a:buNone/>
            </a:pPr>
            <a:r>
              <a:rPr lang="en-US" dirty="0"/>
              <a:t>The doctor says that she has an upper respiratory tract infection. The doctor then gives her a prescription. She feels really tired and does not really feel like going to the pharmacy.</a:t>
            </a:r>
          </a:p>
          <a:p>
            <a:pPr marL="0" indent="0">
              <a:buNone/>
            </a:pPr>
            <a:r>
              <a:rPr lang="en-US" dirty="0"/>
              <a:t>Should she fight through her fatigue and still go?</a:t>
            </a:r>
          </a:p>
          <a:p>
            <a:pPr marL="0" indent="0">
              <a:buNone/>
            </a:pPr>
            <a:endParaRPr lang="en-US" dirty="0"/>
          </a:p>
          <a:p>
            <a:pPr marL="0" indent="0">
              <a:buNone/>
            </a:pPr>
            <a:r>
              <a:rPr lang="en-US" dirty="0">
                <a:hlinkClick r:id="rId2" action="ppaction://hlinksldjump">
                  <a:extLst>
                    <a:ext uri="{A12FA001-AC4F-418D-AE19-62706E023703}">
                      <ahyp:hlinkClr xmlns:ahyp="http://schemas.microsoft.com/office/drawing/2018/hyperlinkcolor" val="tx"/>
                    </a:ext>
                  </a:extLst>
                </a:hlinkClick>
              </a:rPr>
              <a:t>YES</a:t>
            </a:r>
            <a:endParaRPr lang="en-US" dirty="0"/>
          </a:p>
          <a:p>
            <a:pPr marL="0" indent="0">
              <a:buNone/>
            </a:pPr>
            <a:r>
              <a:rPr lang="en-US" dirty="0">
                <a:hlinkClick r:id="rId3" action="ppaction://hlinksldjump">
                  <a:extLst>
                    <a:ext uri="{A12FA001-AC4F-418D-AE19-62706E023703}">
                      <ahyp:hlinkClr xmlns:ahyp="http://schemas.microsoft.com/office/drawing/2018/hyperlinkcolor" val="tx"/>
                    </a:ext>
                  </a:extLst>
                </a:hlinkClick>
              </a:rPr>
              <a:t>NO</a:t>
            </a:r>
            <a:endParaRPr lang="en-US" dirty="0"/>
          </a:p>
        </p:txBody>
      </p:sp>
    </p:spTree>
    <p:extLst>
      <p:ext uri="{BB962C8B-B14F-4D97-AF65-F5344CB8AC3E}">
        <p14:creationId xmlns:p14="http://schemas.microsoft.com/office/powerpoint/2010/main" val="1880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1C97B4-F591-4805-8C17-0650A02422DA}"/>
              </a:ext>
            </a:extLst>
          </p:cNvPr>
          <p:cNvSpPr>
            <a:spLocks noGrp="1"/>
          </p:cNvSpPr>
          <p:nvPr>
            <p:ph idx="1"/>
          </p:nvPr>
        </p:nvSpPr>
        <p:spPr>
          <a:xfrm>
            <a:off x="457200" y="457200"/>
            <a:ext cx="8229600" cy="4419600"/>
          </a:xfrm>
        </p:spPr>
        <p:txBody>
          <a:bodyPr/>
          <a:lstStyle/>
          <a:p>
            <a:pPr marL="0" indent="0">
              <a:buNone/>
            </a:pPr>
            <a:r>
              <a:rPr lang="en-US" dirty="0"/>
              <a:t>She decides to just go ahead and get her prescription. After a few days she starts to feel a little better. She thinks that she does not need to keep taking the medication. </a:t>
            </a:r>
          </a:p>
          <a:p>
            <a:pPr marL="0" indent="0">
              <a:buNone/>
            </a:pPr>
            <a:r>
              <a:rPr lang="en-US" dirty="0"/>
              <a:t>Should she still take the medication?</a:t>
            </a:r>
          </a:p>
          <a:p>
            <a:pPr marL="0" indent="0">
              <a:buNone/>
            </a:pPr>
            <a:endParaRPr lang="en-US" dirty="0"/>
          </a:p>
          <a:p>
            <a:pPr marL="0" indent="0">
              <a:buNone/>
            </a:pPr>
            <a:r>
              <a:rPr lang="en-US" dirty="0">
                <a:hlinkClick r:id="rId2" action="ppaction://hlinksldjump">
                  <a:extLst>
                    <a:ext uri="{A12FA001-AC4F-418D-AE19-62706E023703}">
                      <ahyp:hlinkClr xmlns:ahyp="http://schemas.microsoft.com/office/drawing/2018/hyperlinkcolor" val="tx"/>
                    </a:ext>
                  </a:extLst>
                </a:hlinkClick>
              </a:rPr>
              <a:t>YES</a:t>
            </a:r>
            <a:endParaRPr lang="en-US" dirty="0"/>
          </a:p>
          <a:p>
            <a:pPr marL="0" indent="0">
              <a:buNone/>
            </a:pPr>
            <a:r>
              <a:rPr lang="en-US" dirty="0">
                <a:hlinkClick r:id="rId3" action="ppaction://hlinksldjump">
                  <a:extLst>
                    <a:ext uri="{A12FA001-AC4F-418D-AE19-62706E023703}">
                      <ahyp:hlinkClr xmlns:ahyp="http://schemas.microsoft.com/office/drawing/2018/hyperlinkcolor" val="tx"/>
                    </a:ext>
                  </a:extLst>
                </a:hlinkClick>
              </a:rPr>
              <a:t>NO</a:t>
            </a:r>
            <a:endParaRPr lang="en-US" dirty="0"/>
          </a:p>
        </p:txBody>
      </p:sp>
    </p:spTree>
    <p:extLst>
      <p:ext uri="{BB962C8B-B14F-4D97-AF65-F5344CB8AC3E}">
        <p14:creationId xmlns:p14="http://schemas.microsoft.com/office/powerpoint/2010/main" val="3118106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47B543-13D7-4611-83CD-3499856BA23B}"/>
              </a:ext>
            </a:extLst>
          </p:cNvPr>
          <p:cNvSpPr>
            <a:spLocks noGrp="1"/>
          </p:cNvSpPr>
          <p:nvPr>
            <p:ph idx="1"/>
          </p:nvPr>
        </p:nvSpPr>
        <p:spPr>
          <a:xfrm>
            <a:off x="457200" y="609600"/>
            <a:ext cx="8153400" cy="5257800"/>
          </a:xfrm>
        </p:spPr>
        <p:txBody>
          <a:bodyPr>
            <a:normAutofit lnSpcReduction="10000"/>
          </a:bodyPr>
          <a:lstStyle/>
          <a:p>
            <a:pPr marL="0" indent="0">
              <a:buNone/>
            </a:pPr>
            <a:endParaRPr lang="en-US" dirty="0"/>
          </a:p>
          <a:p>
            <a:pPr marL="0" indent="0">
              <a:buNone/>
            </a:pPr>
            <a:r>
              <a:rPr lang="en-US" sz="4300" dirty="0"/>
              <a:t>She feels better and since she took all her medication, she has not contributed to antibiotic resistance.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2600" dirty="0">
                <a:hlinkClick r:id="rId2" action="ppaction://hlinksldjump">
                  <a:extLst>
                    <a:ext uri="{A12FA001-AC4F-418D-AE19-62706E023703}">
                      <ahyp:hlinkClr xmlns:ahyp="http://schemas.microsoft.com/office/drawing/2018/hyperlinkcolor" val="tx"/>
                    </a:ext>
                  </a:extLst>
                </a:hlinkClick>
              </a:rPr>
              <a:t>Main Menu</a:t>
            </a:r>
            <a:endParaRPr lang="en-US" sz="2600" dirty="0"/>
          </a:p>
          <a:p>
            <a:pPr marL="0" indent="0">
              <a:buNone/>
            </a:pPr>
            <a:endParaRPr lang="en-US" dirty="0"/>
          </a:p>
        </p:txBody>
      </p:sp>
    </p:spTree>
    <p:extLst>
      <p:ext uri="{BB962C8B-B14F-4D97-AF65-F5344CB8AC3E}">
        <p14:creationId xmlns:p14="http://schemas.microsoft.com/office/powerpoint/2010/main" val="6507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108414-F57C-41E0-8B83-DB829A9B39FE}"/>
              </a:ext>
            </a:extLst>
          </p:cNvPr>
          <p:cNvSpPr>
            <a:spLocks noGrp="1"/>
          </p:cNvSpPr>
          <p:nvPr>
            <p:ph idx="1"/>
          </p:nvPr>
        </p:nvSpPr>
        <p:spPr>
          <a:xfrm>
            <a:off x="457200" y="533400"/>
            <a:ext cx="8305800" cy="5486400"/>
          </a:xfrm>
        </p:spPr>
        <p:txBody>
          <a:bodyPr>
            <a:normAutofit fontScale="92500" lnSpcReduction="10000"/>
          </a:bodyPr>
          <a:lstStyle/>
          <a:p>
            <a:pPr marL="0" indent="0">
              <a:buNone/>
            </a:pPr>
            <a:endParaRPr lang="en-US" sz="4000" dirty="0"/>
          </a:p>
          <a:p>
            <a:pPr marL="0" indent="0">
              <a:buNone/>
            </a:pPr>
            <a:r>
              <a:rPr lang="en-US" sz="4000" dirty="0"/>
              <a:t>She ends up feeling fine for a few days, but she keeps getting the infection and it gets harder to treat every time. She has now contributed to the antibiotic crisis.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2400" dirty="0">
                <a:hlinkClick r:id="rId2" action="ppaction://hlinksldjump">
                  <a:extLst>
                    <a:ext uri="{A12FA001-AC4F-418D-AE19-62706E023703}">
                      <ahyp:hlinkClr xmlns:ahyp="http://schemas.microsoft.com/office/drawing/2018/hyperlinkcolor" val="tx"/>
                    </a:ext>
                  </a:extLst>
                </a:hlinkClick>
              </a:rPr>
              <a:t>Main Menu</a:t>
            </a:r>
            <a:endParaRPr lang="en-US" sz="2400" dirty="0"/>
          </a:p>
          <a:p>
            <a:pPr marL="0" indent="0">
              <a:buNone/>
            </a:pPr>
            <a:endParaRPr lang="en-US" dirty="0"/>
          </a:p>
          <a:p>
            <a:pPr marL="0" indent="0">
              <a:buNone/>
            </a:pPr>
            <a:endParaRPr lang="en-US" dirty="0"/>
          </a:p>
          <a:p>
            <a:pPr marL="0" indent="0">
              <a:buNone/>
            </a:pPr>
            <a:endParaRPr lang="en-US" dirty="0"/>
          </a:p>
        </p:txBody>
      </p:sp>
      <p:grpSp>
        <p:nvGrpSpPr>
          <p:cNvPr id="8" name="Group 7">
            <a:extLst>
              <a:ext uri="{FF2B5EF4-FFF2-40B4-BE49-F238E27FC236}">
                <a16:creationId xmlns:a16="http://schemas.microsoft.com/office/drawing/2014/main" id="{314A4C22-E7B3-4ADB-AEFA-92C680640EA1}"/>
              </a:ext>
            </a:extLst>
          </p:cNvPr>
          <p:cNvGrpSpPr/>
          <p:nvPr/>
        </p:nvGrpSpPr>
        <p:grpSpPr>
          <a:xfrm>
            <a:off x="4419600" y="4038600"/>
            <a:ext cx="3581400" cy="1981200"/>
            <a:chOff x="4419600" y="4038600"/>
            <a:chExt cx="3581400" cy="1981200"/>
          </a:xfrm>
        </p:grpSpPr>
        <p:sp>
          <p:nvSpPr>
            <p:cNvPr id="6" name="Speech Bubble: Rectangle 5">
              <a:extLst>
                <a:ext uri="{FF2B5EF4-FFF2-40B4-BE49-F238E27FC236}">
                  <a16:creationId xmlns:a16="http://schemas.microsoft.com/office/drawing/2014/main" id="{1BDE8AA8-44CC-4047-A646-873710BBAE25}"/>
                </a:ext>
              </a:extLst>
            </p:cNvPr>
            <p:cNvSpPr/>
            <p:nvPr/>
          </p:nvSpPr>
          <p:spPr>
            <a:xfrm>
              <a:off x="4419600" y="4038600"/>
              <a:ext cx="3581400" cy="1981200"/>
            </a:xfrm>
            <a:prstGeom prst="wedge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1A9810C5-F770-43DF-81C5-A04ADAFCC774}"/>
                </a:ext>
              </a:extLst>
            </p:cNvPr>
            <p:cNvSpPr txBox="1"/>
            <p:nvPr/>
          </p:nvSpPr>
          <p:spPr>
            <a:xfrm>
              <a:off x="4419600" y="4191000"/>
              <a:ext cx="3352800" cy="1631216"/>
            </a:xfrm>
            <a:prstGeom prst="rect">
              <a:avLst/>
            </a:prstGeom>
            <a:noFill/>
          </p:spPr>
          <p:txBody>
            <a:bodyPr wrap="square" rtlCol="0">
              <a:spAutoFit/>
            </a:bodyPr>
            <a:lstStyle/>
            <a:p>
              <a:r>
                <a:rPr lang="en-US" sz="2000" dirty="0">
                  <a:solidFill>
                    <a:schemeClr val="accent5">
                      <a:lumMod val="75000"/>
                    </a:schemeClr>
                  </a:solidFill>
                </a:rPr>
                <a:t>DID YOU KNOW?</a:t>
              </a:r>
            </a:p>
            <a:p>
              <a:r>
                <a:rPr lang="en-US" sz="2000" dirty="0">
                  <a:solidFill>
                    <a:schemeClr val="accent5">
                      <a:lumMod val="75000"/>
                    </a:schemeClr>
                  </a:solidFill>
                </a:rPr>
                <a:t>Bacteria that lived through the first round of antibiotics can reproduce and pass resistance to their offspring</a:t>
              </a:r>
            </a:p>
          </p:txBody>
        </p:sp>
      </p:grpSp>
    </p:spTree>
    <p:extLst>
      <p:ext uri="{BB962C8B-B14F-4D97-AF65-F5344CB8AC3E}">
        <p14:creationId xmlns:p14="http://schemas.microsoft.com/office/powerpoint/2010/main" val="3376063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2466EE-5EF7-4837-B730-F31F1EC4A659}"/>
              </a:ext>
            </a:extLst>
          </p:cNvPr>
          <p:cNvSpPr>
            <a:spLocks noGrp="1"/>
          </p:cNvSpPr>
          <p:nvPr>
            <p:ph idx="1"/>
          </p:nvPr>
        </p:nvSpPr>
        <p:spPr>
          <a:xfrm>
            <a:off x="457200" y="457200"/>
            <a:ext cx="8229600" cy="4419600"/>
          </a:xfrm>
        </p:spPr>
        <p:txBody>
          <a:bodyPr/>
          <a:lstStyle/>
          <a:p>
            <a:pPr marL="0" indent="0">
              <a:buNone/>
            </a:pPr>
            <a:r>
              <a:rPr lang="en-US" dirty="0"/>
              <a:t>Jane goes home and gets some sleep. She never gets her medication. She only feels sicker as time goes on. </a:t>
            </a:r>
          </a:p>
          <a:p>
            <a:pPr marL="0" indent="0">
              <a:buNone/>
            </a:pPr>
            <a:r>
              <a:rPr lang="en-US" dirty="0"/>
              <a:t>Should she get the medication now?</a:t>
            </a:r>
          </a:p>
          <a:p>
            <a:pPr marL="0" indent="0">
              <a:buNone/>
            </a:pPr>
            <a:endParaRPr lang="en-US" dirty="0"/>
          </a:p>
          <a:p>
            <a:pPr marL="0" indent="0">
              <a:buNone/>
            </a:pPr>
            <a:r>
              <a:rPr lang="en-US" dirty="0">
                <a:hlinkClick r:id="rId2" action="ppaction://hlinksldjump">
                  <a:extLst>
                    <a:ext uri="{A12FA001-AC4F-418D-AE19-62706E023703}">
                      <ahyp:hlinkClr xmlns:ahyp="http://schemas.microsoft.com/office/drawing/2018/hyperlinkcolor" val="tx"/>
                    </a:ext>
                  </a:extLst>
                </a:hlinkClick>
              </a:rPr>
              <a:t>YES</a:t>
            </a:r>
            <a:endParaRPr lang="en-US" dirty="0"/>
          </a:p>
          <a:p>
            <a:pPr marL="0" indent="0">
              <a:buNone/>
            </a:pPr>
            <a:r>
              <a:rPr lang="en-US" dirty="0">
                <a:hlinkClick r:id="rId3" action="ppaction://hlinksldjump">
                  <a:extLst>
                    <a:ext uri="{A12FA001-AC4F-418D-AE19-62706E023703}">
                      <ahyp:hlinkClr xmlns:ahyp="http://schemas.microsoft.com/office/drawing/2018/hyperlinkcolor" val="tx"/>
                    </a:ext>
                  </a:extLst>
                </a:hlinkClick>
              </a:rPr>
              <a:t>NO</a:t>
            </a:r>
            <a:endParaRPr lang="en-US" dirty="0"/>
          </a:p>
        </p:txBody>
      </p:sp>
    </p:spTree>
    <p:extLst>
      <p:ext uri="{BB962C8B-B14F-4D97-AF65-F5344CB8AC3E}">
        <p14:creationId xmlns:p14="http://schemas.microsoft.com/office/powerpoint/2010/main" val="3011551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21EE20-EEED-4F95-A440-9C2F8568DD8C}"/>
              </a:ext>
            </a:extLst>
          </p:cNvPr>
          <p:cNvSpPr>
            <a:spLocks noGrp="1"/>
          </p:cNvSpPr>
          <p:nvPr>
            <p:ph idx="1"/>
          </p:nvPr>
        </p:nvSpPr>
        <p:spPr>
          <a:xfrm>
            <a:off x="457200" y="381000"/>
            <a:ext cx="8229600" cy="4419600"/>
          </a:xfrm>
        </p:spPr>
        <p:txBody>
          <a:bodyPr/>
          <a:lstStyle/>
          <a:p>
            <a:pPr marL="0" indent="0">
              <a:buNone/>
            </a:pPr>
            <a:r>
              <a:rPr lang="en-US" dirty="0"/>
              <a:t>She gets the medication and she starts to feel better. After a few days, she starts to feel a little better. She thinks that she does not need to keep taking the medication. </a:t>
            </a:r>
          </a:p>
          <a:p>
            <a:pPr marL="0" indent="0">
              <a:buNone/>
            </a:pPr>
            <a:r>
              <a:rPr lang="en-US" dirty="0"/>
              <a:t>Should she still take the medication?</a:t>
            </a:r>
          </a:p>
          <a:p>
            <a:pPr marL="0" indent="0">
              <a:buNone/>
            </a:pPr>
            <a:endParaRPr lang="en-US" dirty="0"/>
          </a:p>
          <a:p>
            <a:pPr marL="0" indent="0">
              <a:buNone/>
            </a:pPr>
            <a:r>
              <a:rPr lang="en-US" dirty="0">
                <a:hlinkClick r:id="rId2" action="ppaction://hlinksldjump">
                  <a:extLst>
                    <a:ext uri="{A12FA001-AC4F-418D-AE19-62706E023703}">
                      <ahyp:hlinkClr xmlns:ahyp="http://schemas.microsoft.com/office/drawing/2018/hyperlinkcolor" val="tx"/>
                    </a:ext>
                  </a:extLst>
                </a:hlinkClick>
              </a:rPr>
              <a:t>YES</a:t>
            </a:r>
            <a:endParaRPr lang="en-US" dirty="0"/>
          </a:p>
          <a:p>
            <a:pPr marL="0" indent="0">
              <a:buNone/>
            </a:pPr>
            <a:r>
              <a:rPr lang="en-US" dirty="0">
                <a:hlinkClick r:id="rId3" action="ppaction://hlinksldjump">
                  <a:extLst>
                    <a:ext uri="{A12FA001-AC4F-418D-AE19-62706E023703}">
                      <ahyp:hlinkClr xmlns:ahyp="http://schemas.microsoft.com/office/drawing/2018/hyperlinkcolor" val="tx"/>
                    </a:ext>
                  </a:extLst>
                </a:hlinkClick>
              </a:rPr>
              <a:t>NO</a:t>
            </a:r>
            <a:endParaRPr lang="en-US" dirty="0"/>
          </a:p>
        </p:txBody>
      </p:sp>
    </p:spTree>
    <p:extLst>
      <p:ext uri="{BB962C8B-B14F-4D97-AF65-F5344CB8AC3E}">
        <p14:creationId xmlns:p14="http://schemas.microsoft.com/office/powerpoint/2010/main" val="3197557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TotalTime>
  <Words>1628</Words>
  <Application>Microsoft Office PowerPoint</Application>
  <PresentationFormat>On-screen Show (4:3)</PresentationFormat>
  <Paragraphs>197</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PowerPoint Presentation</vt:lpstr>
      <vt:lpstr>MAIN MENU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Nidhi Naik</dc:creator>
  <cp:lastModifiedBy>Nidhi Naik</cp:lastModifiedBy>
  <cp:revision>19</cp:revision>
  <dcterms:created xsi:type="dcterms:W3CDTF">2019-11-25T15:25:49Z</dcterms:created>
  <dcterms:modified xsi:type="dcterms:W3CDTF">2019-12-01T01:04:51Z</dcterms:modified>
</cp:coreProperties>
</file>